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1" r:id="rId1"/>
  </p:sldMasterIdLst>
  <p:notesMasterIdLst>
    <p:notesMasterId r:id="rId11"/>
  </p:notesMasterIdLst>
  <p:sldIdLst>
    <p:sldId id="256" r:id="rId2"/>
    <p:sldId id="265"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Source Sans Pro" panose="020B0503030403020204" pitchFamily="34" charset="0"/>
      <p:regular r:id="rId12"/>
      <p:bold r:id="rId13"/>
      <p:italic r:id="rId14"/>
      <p:boldItalic r:id="rId15"/>
    </p:embeddedFont>
    <p:embeddedFont>
      <p:font typeface="Trebuchet MS" panose="020B0603020202020204" pitchFamily="34" charset="0"/>
      <p:regular r:id="rId16"/>
      <p:bold r:id="rId17"/>
      <p:italic r:id="rId18"/>
      <p:boldItalic r:id="rId19"/>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08" y="5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182138"/>
            <a:ext cx="6726063" cy="206957"/>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3182884"/>
            <a:ext cx="2307831" cy="207705"/>
          </a:xfrm>
          <a:prstGeom prst="rect">
            <a:avLst/>
          </a:prstGeom>
        </p:spPr>
      </p:pic>
      <p:sp>
        <p:nvSpPr>
          <p:cNvPr id="9" name="Rectangle 8"/>
          <p:cNvSpPr/>
          <p:nvPr/>
        </p:nvSpPr>
        <p:spPr bwMode="ltGray">
          <a:xfrm>
            <a:off x="0" y="1942559"/>
            <a:ext cx="6726064" cy="12452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1942559"/>
            <a:ext cx="2307832" cy="12452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1" y="2050282"/>
            <a:ext cx="6108101" cy="1029803"/>
          </a:xfrm>
        </p:spPr>
        <p:txBody>
          <a:bodyPr anchor="b">
            <a:noAutofit/>
          </a:bodyPr>
          <a:lstStyle>
            <a:lvl1pPr algn="r">
              <a:defRPr sz="4050"/>
            </a:lvl1pPr>
          </a:lstStyle>
          <a:p>
            <a:r>
              <a:rPr lang="en-US"/>
              <a:t>Click to edit Master title style</a:t>
            </a:r>
            <a:endParaRPr lang="en-US" dirty="0"/>
          </a:p>
        </p:txBody>
      </p:sp>
      <p:sp>
        <p:nvSpPr>
          <p:cNvPr id="3" name="Subtitle 2"/>
          <p:cNvSpPr>
            <a:spLocks noGrp="1"/>
          </p:cNvSpPr>
          <p:nvPr>
            <p:ph type="subTitle" idx="1"/>
          </p:nvPr>
        </p:nvSpPr>
        <p:spPr>
          <a:xfrm>
            <a:off x="510241" y="3295530"/>
            <a:ext cx="6108101" cy="838265"/>
          </a:xfrm>
        </p:spPr>
        <p:txBody>
          <a:bodyPr>
            <a:normAutofit/>
          </a:bodyPr>
          <a:lstStyle>
            <a:lvl1pPr marL="0" indent="0" algn="r">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41510" y="2062753"/>
            <a:ext cx="878916" cy="1017332"/>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8190817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446471"/>
            <a:ext cx="7828359" cy="240873"/>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4447216"/>
            <a:ext cx="1202248" cy="108203"/>
          </a:xfrm>
          <a:prstGeom prst="rect">
            <a:avLst/>
          </a:prstGeom>
        </p:spPr>
      </p:pic>
      <p:sp>
        <p:nvSpPr>
          <p:cNvPr id="10" name="Rectangle 9"/>
          <p:cNvSpPr/>
          <p:nvPr/>
        </p:nvSpPr>
        <p:spPr bwMode="ltGray">
          <a:xfrm>
            <a:off x="0" y="3425991"/>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939371" y="3425991"/>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2" y="3533713"/>
            <a:ext cx="7210394" cy="339788"/>
          </a:xfrm>
        </p:spPr>
        <p:txBody>
          <a:bodyPr anchor="b">
            <a:normAutofit/>
          </a:bodyPr>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0242" y="457198"/>
            <a:ext cx="7210394" cy="2692181"/>
          </a:xfrm>
          <a:noFill/>
          <a:ln>
            <a:noFill/>
          </a:ln>
          <a:effectLst>
            <a:outerShdw blurRad="76200" dist="63500" dir="5040000" algn="tl" rotWithShape="0">
              <a:srgbClr val="000000">
                <a:alpha val="41000"/>
              </a:srgbClr>
            </a:outerShdw>
          </a:effectLst>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10239" y="3877188"/>
            <a:ext cx="7210397" cy="46722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47092" y="3533482"/>
            <a:ext cx="865613" cy="818092"/>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0307807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446471"/>
            <a:ext cx="7828359" cy="240873"/>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4447216"/>
            <a:ext cx="1202248" cy="108203"/>
          </a:xfrm>
          <a:prstGeom prst="rect">
            <a:avLst/>
          </a:prstGeom>
        </p:spPr>
      </p:pic>
      <p:sp>
        <p:nvSpPr>
          <p:cNvPr id="10" name="Rectangle 9"/>
          <p:cNvSpPr/>
          <p:nvPr/>
        </p:nvSpPr>
        <p:spPr bwMode="ltGray">
          <a:xfrm>
            <a:off x="0" y="3425991"/>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939371" y="3425991"/>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1" y="457198"/>
            <a:ext cx="7210394" cy="2694563"/>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510242" y="3533712"/>
            <a:ext cx="7210394" cy="818092"/>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47092" y="3533712"/>
            <a:ext cx="865613" cy="818092"/>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1681144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446471"/>
            <a:ext cx="7828359" cy="240873"/>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4447216"/>
            <a:ext cx="1202248" cy="108203"/>
          </a:xfrm>
          <a:prstGeom prst="rect">
            <a:avLst/>
          </a:prstGeom>
        </p:spPr>
      </p:pic>
      <p:sp>
        <p:nvSpPr>
          <p:cNvPr id="14" name="Rectangle 13"/>
          <p:cNvSpPr/>
          <p:nvPr/>
        </p:nvSpPr>
        <p:spPr bwMode="ltGray">
          <a:xfrm>
            <a:off x="0" y="3425991"/>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7939371" y="3425991"/>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92" y="457199"/>
            <a:ext cx="6539158" cy="2277046"/>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051717" y="2740034"/>
            <a:ext cx="6117434" cy="411726"/>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510242" y="3533712"/>
            <a:ext cx="7210394" cy="818092"/>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47092" y="3532444"/>
            <a:ext cx="865613" cy="818092"/>
          </a:xfrm>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16" name="TextBox 15"/>
          <p:cNvSpPr txBox="1"/>
          <p:nvPr/>
        </p:nvSpPr>
        <p:spPr>
          <a:xfrm>
            <a:off x="437679" y="561087"/>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5400" dirty="0">
                <a:solidFill>
                  <a:schemeClr val="tx1"/>
                </a:solidFill>
                <a:effectLst/>
              </a:rPr>
              <a:t>“</a:t>
            </a:r>
          </a:p>
        </p:txBody>
      </p:sp>
      <p:sp>
        <p:nvSpPr>
          <p:cNvPr id="17" name="TextBox 16"/>
          <p:cNvSpPr txBox="1"/>
          <p:nvPr/>
        </p:nvSpPr>
        <p:spPr>
          <a:xfrm>
            <a:off x="7247107" y="2275143"/>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5400" dirty="0">
                <a:solidFill>
                  <a:schemeClr val="tx1"/>
                </a:solidFill>
                <a:effectLst/>
              </a:rPr>
              <a:t>”</a:t>
            </a:r>
          </a:p>
        </p:txBody>
      </p:sp>
    </p:spTree>
    <p:extLst>
      <p:ext uri="{BB962C8B-B14F-4D97-AF65-F5344CB8AC3E}">
        <p14:creationId xmlns:p14="http://schemas.microsoft.com/office/powerpoint/2010/main" val="34362009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446471"/>
            <a:ext cx="7828359" cy="240873"/>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4447216"/>
            <a:ext cx="1202248" cy="108203"/>
          </a:xfrm>
          <a:prstGeom prst="rect">
            <a:avLst/>
          </a:prstGeom>
        </p:spPr>
      </p:pic>
      <p:sp>
        <p:nvSpPr>
          <p:cNvPr id="11" name="Rectangle 10"/>
          <p:cNvSpPr/>
          <p:nvPr/>
        </p:nvSpPr>
        <p:spPr bwMode="ltGray">
          <a:xfrm>
            <a:off x="0" y="3425991"/>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7939371" y="3425991"/>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39" y="3533712"/>
            <a:ext cx="7210397" cy="441401"/>
          </a:xfrm>
        </p:spPr>
        <p:txBody>
          <a:bodyPr anchor="b"/>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510240" y="3975112"/>
            <a:ext cx="7210397" cy="376691"/>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47092" y="3532444"/>
            <a:ext cx="865613" cy="818092"/>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8683214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6" name="Rectangle 15"/>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01917" y="564921"/>
            <a:ext cx="7218720" cy="810704"/>
          </a:xfrm>
        </p:spPr>
        <p:txBody>
          <a:bodyPr/>
          <a:lstStyle/>
          <a:p>
            <a:r>
              <a:rPr lang="en-US"/>
              <a:t>Click to edit Master title style</a:t>
            </a:r>
            <a:endParaRPr lang="en-US" dirty="0"/>
          </a:p>
        </p:txBody>
      </p:sp>
      <p:sp>
        <p:nvSpPr>
          <p:cNvPr id="7" name="Text Placeholder 2"/>
          <p:cNvSpPr>
            <a:spLocks noGrp="1"/>
          </p:cNvSpPr>
          <p:nvPr>
            <p:ph type="body" idx="1"/>
          </p:nvPr>
        </p:nvSpPr>
        <p:spPr>
          <a:xfrm>
            <a:off x="495709" y="1752655"/>
            <a:ext cx="2302526"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510241" y="2267005"/>
            <a:ext cx="2287277" cy="218513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2967019" y="1752655"/>
            <a:ext cx="2297430"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0" name="Text Placeholder 3"/>
          <p:cNvSpPr>
            <a:spLocks noGrp="1"/>
          </p:cNvSpPr>
          <p:nvPr>
            <p:ph type="body" sz="half" idx="16"/>
          </p:nvPr>
        </p:nvSpPr>
        <p:spPr>
          <a:xfrm>
            <a:off x="2959103" y="2267005"/>
            <a:ext cx="2297430" cy="218513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418117" y="1752655"/>
            <a:ext cx="2302519"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2" name="Text Placeholder 3"/>
          <p:cNvSpPr>
            <a:spLocks noGrp="1"/>
          </p:cNvSpPr>
          <p:nvPr>
            <p:ph type="body" sz="half" idx="17"/>
          </p:nvPr>
        </p:nvSpPr>
        <p:spPr>
          <a:xfrm>
            <a:off x="5418117" y="2267005"/>
            <a:ext cx="2302519" cy="218513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2763231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7" name="Rectangle 16"/>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10242" y="564921"/>
            <a:ext cx="7210395" cy="810704"/>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10239" y="3223127"/>
            <a:ext cx="2287279"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510239" y="1752655"/>
            <a:ext cx="2287279" cy="1143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510239" y="3655324"/>
            <a:ext cx="2287279" cy="79681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2959103" y="3223127"/>
            <a:ext cx="2297430"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2959103" y="1752655"/>
            <a:ext cx="2297430" cy="1143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2958088" y="3655323"/>
            <a:ext cx="2300473" cy="79681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423009" y="3223127"/>
            <a:ext cx="2297629" cy="432197"/>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423008" y="1752655"/>
            <a:ext cx="2297629" cy="1143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422915" y="3655321"/>
            <a:ext cx="2300672" cy="79681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9655018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9" name="Rectangle 8"/>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7793746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6087155" y="1402046"/>
            <a:ext cx="3830241"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7401152" y="4029302"/>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596923" y="457198"/>
            <a:ext cx="805352" cy="32653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457198"/>
            <a:ext cx="6652503" cy="39949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105344" y="4452141"/>
            <a:ext cx="2057400" cy="273844"/>
          </a:xfrm>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a:xfrm>
            <a:off x="510241" y="4452141"/>
            <a:ext cx="4595104" cy="273844"/>
          </a:xfrm>
        </p:spPr>
        <p:txBody>
          <a:bodyPr/>
          <a:lstStyle/>
          <a:p>
            <a:endParaRPr lang="en-US" dirty="0"/>
          </a:p>
        </p:txBody>
      </p:sp>
      <p:sp>
        <p:nvSpPr>
          <p:cNvPr id="6" name="Slide Number Placeholder 5"/>
          <p:cNvSpPr>
            <a:spLocks noGrp="1"/>
          </p:cNvSpPr>
          <p:nvPr>
            <p:ph type="sldNum" sz="quarter" idx="12"/>
          </p:nvPr>
        </p:nvSpPr>
        <p:spPr>
          <a:xfrm>
            <a:off x="7573163" y="4048975"/>
            <a:ext cx="865613" cy="818092"/>
          </a:xfrm>
        </p:spPr>
        <p:txBody>
          <a:bodyPr anchor="t"/>
          <a:lstStyle>
            <a:lvl1pPr algn="ctr">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84930221"/>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16" name="Google Shape;16;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7" name="Google Shape;17;p3"/>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518968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7" name="Rectangle 16"/>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3066113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065180"/>
            <a:ext cx="7828359" cy="240873"/>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68" y="3065926"/>
            <a:ext cx="1202248" cy="108203"/>
          </a:xfrm>
          <a:prstGeom prst="rect">
            <a:avLst/>
          </a:prstGeom>
        </p:spPr>
      </p:pic>
      <p:sp>
        <p:nvSpPr>
          <p:cNvPr id="9" name="Rectangle 8"/>
          <p:cNvSpPr/>
          <p:nvPr/>
        </p:nvSpPr>
        <p:spPr bwMode="ltGray">
          <a:xfrm>
            <a:off x="-2" y="20447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7939369" y="20447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2" y="2152421"/>
            <a:ext cx="7210395" cy="818091"/>
          </a:xfrm>
        </p:spPr>
        <p:txBody>
          <a:bodyPr anchor="ctr">
            <a:normAutofit/>
          </a:bodyPr>
          <a:lstStyle>
            <a:lvl1pPr algn="r">
              <a:defRPr sz="2700"/>
            </a:lvl1pPr>
          </a:lstStyle>
          <a:p>
            <a:r>
              <a:rPr lang="en-US"/>
              <a:t>Click to edit Master title style</a:t>
            </a:r>
            <a:endParaRPr lang="en-US" dirty="0"/>
          </a:p>
        </p:txBody>
      </p:sp>
      <p:sp>
        <p:nvSpPr>
          <p:cNvPr id="3" name="Text Placeholder 2"/>
          <p:cNvSpPr>
            <a:spLocks noGrp="1"/>
          </p:cNvSpPr>
          <p:nvPr>
            <p:ph type="body" idx="1"/>
          </p:nvPr>
        </p:nvSpPr>
        <p:spPr>
          <a:xfrm>
            <a:off x="510242" y="3174129"/>
            <a:ext cx="7210395" cy="1278013"/>
          </a:xfrm>
        </p:spPr>
        <p:txBody>
          <a:bodyPr>
            <a:normAutofit/>
          </a:bodyPr>
          <a:lstStyle>
            <a:lvl1pPr marL="0" indent="0" algn="r">
              <a:buNone/>
              <a:defRPr sz="15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047092" y="2152422"/>
            <a:ext cx="865613" cy="818092"/>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0293994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0" name="Rectangle 9"/>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0240" y="1752655"/>
            <a:ext cx="3523769" cy="26994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5592" y="1752655"/>
            <a:ext cx="3525044" cy="26994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0935637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2" name="Rectangle 11"/>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0" y="564922"/>
            <a:ext cx="7210397" cy="8107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79763" y="1752655"/>
            <a:ext cx="3354245" cy="51985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10242" y="2272507"/>
            <a:ext cx="3523766" cy="21796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365116" y="1752655"/>
            <a:ext cx="3355521" cy="519057"/>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195593" y="2272507"/>
            <a:ext cx="3525044" cy="21796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04703246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8" name="Rectangle 7"/>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467956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6" name="Rectangle 5"/>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3977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0" name="Rectangle 9"/>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1" y="564920"/>
            <a:ext cx="7210394" cy="810705"/>
          </a:xfrm>
        </p:spPr>
        <p:txBody>
          <a:bodyPr anchor="ct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a:xfrm>
            <a:off x="3514385" y="1752655"/>
            <a:ext cx="4206252" cy="2699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0241" y="1752654"/>
            <a:ext cx="2842559" cy="2699488"/>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911607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77680"/>
            <a:ext cx="7828359" cy="240873"/>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370" y="1478425"/>
            <a:ext cx="1202248" cy="108203"/>
          </a:xfrm>
          <a:prstGeom prst="rect">
            <a:avLst/>
          </a:prstGeom>
        </p:spPr>
      </p:pic>
      <p:sp>
        <p:nvSpPr>
          <p:cNvPr id="10" name="Rectangle 9"/>
          <p:cNvSpPr/>
          <p:nvPr/>
        </p:nvSpPr>
        <p:spPr bwMode="ltGray">
          <a:xfrm>
            <a:off x="0" y="457200"/>
            <a:ext cx="7828359"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939371" y="457200"/>
            <a:ext cx="1202248"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0243" y="564921"/>
            <a:ext cx="7210393" cy="810704"/>
          </a:xfrm>
        </p:spPr>
        <p:txBody>
          <a:bodyPr anchor="ctr">
            <a:normAutofit/>
          </a:bodyPr>
          <a:lstStyle>
            <a:lvl1pPr>
              <a:defRPr sz="27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651250" y="1752656"/>
            <a:ext cx="4069387" cy="2699484"/>
          </a:xfrm>
          <a:noFill/>
          <a:ln>
            <a:noFill/>
          </a:ln>
          <a:effectLst>
            <a:outerShdw blurRad="76200" dist="63500" dir="5040000" algn="tl" rotWithShape="0">
              <a:srgbClr val="000000">
                <a:alpha val="41000"/>
              </a:srgbClr>
            </a:outerShdw>
          </a:effectLst>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10242" y="1752655"/>
            <a:ext cx="2907192" cy="269948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178701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510241" y="564921"/>
            <a:ext cx="7210396" cy="81070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0241" y="1752655"/>
            <a:ext cx="7210396" cy="269948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63236" y="4452141"/>
            <a:ext cx="2057400" cy="273844"/>
          </a:xfrm>
          <a:prstGeom prst="rect">
            <a:avLst/>
          </a:prstGeom>
        </p:spPr>
        <p:txBody>
          <a:bodyPr vert="horz" lIns="91440" tIns="45720" rIns="91440" bIns="45720" rtlCol="0" anchor="ctr"/>
          <a:lstStyle>
            <a:lvl1pPr algn="r">
              <a:defRPr sz="788">
                <a:solidFill>
                  <a:schemeClr val="tx1">
                    <a:tint val="75000"/>
                  </a:schemeClr>
                </a:solidFill>
              </a:defRPr>
            </a:lvl1p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3"/>
          </p:nvPr>
        </p:nvSpPr>
        <p:spPr>
          <a:xfrm>
            <a:off x="510241" y="4452141"/>
            <a:ext cx="5152995" cy="273844"/>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047092" y="564921"/>
            <a:ext cx="865613" cy="818092"/>
          </a:xfrm>
          <a:prstGeom prst="rect">
            <a:avLst/>
          </a:prstGeom>
        </p:spPr>
        <p:txBody>
          <a:bodyPr vert="horz" lIns="91440" tIns="45720" rIns="91440" bIns="45720" rtlCol="0" anchor="ctr"/>
          <a:lstStyle>
            <a:lvl1pPr algn="l">
              <a:defRPr sz="27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06076073"/>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Lst>
  <p:hf sldNum="0" hdr="0" ftr="0" dt="0"/>
  <p:txStyles>
    <p:titleStyle>
      <a:lvl1pPr algn="l" defTabSz="685800" rtl="0" eaLnBrk="1" latinLnBrk="0" hangingPunct="1">
        <a:lnSpc>
          <a:spcPct val="90000"/>
        </a:lnSpc>
        <a:spcBef>
          <a:spcPct val="0"/>
        </a:spcBef>
        <a:buNone/>
        <a:defRPr sz="27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kHQ0CYwj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m2uTFF_3MaA" TargetMode="Externa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623400" y="1571718"/>
            <a:ext cx="8520600" cy="1341812"/>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GB"/>
              <a:t>Hello Yellow </a:t>
            </a:r>
            <a:r>
              <a:rPr lang="en" dirty="0"/>
              <a:t>Sensology</a:t>
            </a:r>
            <a:endParaRPr dirty="0"/>
          </a:p>
        </p:txBody>
      </p:sp>
      <p:sp>
        <p:nvSpPr>
          <p:cNvPr id="59" name="Google Shape;59;p13"/>
          <p:cNvSpPr txBox="1">
            <a:spLocks noGrp="1"/>
          </p:cNvSpPr>
          <p:nvPr>
            <p:ph type="subTitle" idx="1"/>
          </p:nvPr>
        </p:nvSpPr>
        <p:spPr>
          <a:xfrm>
            <a:off x="311700" y="3405397"/>
            <a:ext cx="8520600" cy="1609703"/>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400"/>
              <a:buNone/>
            </a:pPr>
            <a:r>
              <a:rPr lang="en" sz="1400" dirty="0">
                <a:solidFill>
                  <a:srgbClr val="000000"/>
                </a:solidFill>
              </a:rPr>
              <a:t>The purpose of sensology is to develop body and sensory awareness. It should be a relaxing session in a quiet environment. Lighting can be low (if suitable) and any sensory lights can be turned on. Your child can either lie down or sit, depending on which they find more relaxing. Shared eye contact is encouraged during these sessions and if your child does not want to touch/taste/smell etc any of the resources then that is absolutely fine! Move steadily through the powerpoint, giving your child time to explore the resources and give reactions - encourage them to express their likes and dislikes for the things they explore. Relaxing music can be played on low in the background.</a:t>
            </a:r>
            <a:endParaRPr sz="1400" dirty="0">
              <a:solidFill>
                <a:srgbClr val="000000"/>
              </a:solidFill>
            </a:endParaRPr>
          </a:p>
          <a:p>
            <a:pPr marL="0" lvl="0" indent="0" algn="l" rtl="0">
              <a:lnSpc>
                <a:spcPct val="100000"/>
              </a:lnSpc>
              <a:spcBef>
                <a:spcPts val="0"/>
              </a:spcBef>
              <a:spcAft>
                <a:spcPts val="0"/>
              </a:spcAft>
              <a:buSzPts val="2400"/>
              <a:buNone/>
            </a:pPr>
            <a:endParaRPr sz="1400" dirty="0">
              <a:solidFill>
                <a:srgbClr val="000000"/>
              </a:solidFill>
            </a:endParaRPr>
          </a:p>
          <a:p>
            <a:pPr marL="0" lvl="0" indent="0" algn="l" rtl="0">
              <a:lnSpc>
                <a:spcPct val="100000"/>
              </a:lnSpc>
              <a:spcBef>
                <a:spcPts val="0"/>
              </a:spcBef>
              <a:spcAft>
                <a:spcPts val="0"/>
              </a:spcAft>
              <a:buClr>
                <a:schemeClr val="dk1"/>
              </a:buClr>
              <a:buSzPts val="1100"/>
              <a:buFont typeface="Arial"/>
              <a:buNone/>
            </a:pPr>
            <a:endParaRPr sz="14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E919F-86AC-41DF-9F03-B509912AB6EE}"/>
              </a:ext>
            </a:extLst>
          </p:cNvPr>
          <p:cNvSpPr>
            <a:spLocks noGrp="1"/>
          </p:cNvSpPr>
          <p:nvPr>
            <p:ph type="title"/>
          </p:nvPr>
        </p:nvSpPr>
        <p:spPr/>
        <p:txBody>
          <a:bodyPr/>
          <a:lstStyle/>
          <a:p>
            <a:r>
              <a:rPr lang="en-GB" dirty="0"/>
              <a:t>Resources</a:t>
            </a:r>
          </a:p>
        </p:txBody>
      </p:sp>
      <p:sp>
        <p:nvSpPr>
          <p:cNvPr id="3" name="Text Placeholder 2">
            <a:extLst>
              <a:ext uri="{FF2B5EF4-FFF2-40B4-BE49-F238E27FC236}">
                <a16:creationId xmlns:a16="http://schemas.microsoft.com/office/drawing/2014/main" id="{C59A3A98-8408-459F-AA3B-4AE19E96EE62}"/>
              </a:ext>
            </a:extLst>
          </p:cNvPr>
          <p:cNvSpPr>
            <a:spLocks noGrp="1"/>
          </p:cNvSpPr>
          <p:nvPr>
            <p:ph type="body" idx="1"/>
          </p:nvPr>
        </p:nvSpPr>
        <p:spPr>
          <a:xfrm>
            <a:off x="311700" y="1152475"/>
            <a:ext cx="8520600" cy="2989219"/>
          </a:xfrm>
        </p:spPr>
        <p:txBody>
          <a:bodyPr/>
          <a:lstStyle/>
          <a:p>
            <a:pPr marL="0" lvl="0" indent="0">
              <a:lnSpc>
                <a:spcPct val="100000"/>
              </a:lnSpc>
              <a:buSzPts val="2400"/>
              <a:buNone/>
            </a:pPr>
            <a:r>
              <a:rPr lang="en-GB" sz="1600" b="1" dirty="0"/>
              <a:t>Say hello:</a:t>
            </a:r>
            <a:r>
              <a:rPr lang="en-GB" sz="1600" dirty="0"/>
              <a:t> Mirror</a:t>
            </a:r>
          </a:p>
          <a:p>
            <a:pPr marL="0" lvl="0" indent="0">
              <a:lnSpc>
                <a:spcPct val="100000"/>
              </a:lnSpc>
              <a:buSzPts val="2400"/>
              <a:buNone/>
            </a:pPr>
            <a:endParaRPr lang="en-GB" sz="1600" dirty="0"/>
          </a:p>
          <a:p>
            <a:pPr marL="0" lvl="0" indent="0">
              <a:lnSpc>
                <a:spcPct val="100000"/>
              </a:lnSpc>
              <a:buSzPts val="2400"/>
              <a:buNone/>
            </a:pPr>
            <a:r>
              <a:rPr lang="en-GB" sz="1600" b="1" dirty="0"/>
              <a:t>Touch</a:t>
            </a:r>
            <a:r>
              <a:rPr lang="en-GB" sz="1600" dirty="0"/>
              <a:t>: Spaghetti / Pasta and a lemon</a:t>
            </a:r>
          </a:p>
          <a:p>
            <a:pPr marL="0" lvl="0" indent="0">
              <a:lnSpc>
                <a:spcPct val="100000"/>
              </a:lnSpc>
              <a:buSzPts val="2400"/>
              <a:buNone/>
            </a:pPr>
            <a:endParaRPr lang="en-GB" sz="1600" dirty="0"/>
          </a:p>
          <a:p>
            <a:pPr marL="0" lvl="0" indent="0">
              <a:lnSpc>
                <a:spcPct val="100000"/>
              </a:lnSpc>
              <a:buSzPts val="2400"/>
              <a:buNone/>
            </a:pPr>
            <a:r>
              <a:rPr lang="en-GB" sz="1600" b="1" dirty="0"/>
              <a:t>Smell</a:t>
            </a:r>
            <a:r>
              <a:rPr lang="en-GB" sz="1600" dirty="0"/>
              <a:t>: Banana and pineapple</a:t>
            </a:r>
          </a:p>
          <a:p>
            <a:pPr marL="0" lvl="0" indent="0">
              <a:lnSpc>
                <a:spcPct val="100000"/>
              </a:lnSpc>
              <a:buSzPts val="2400"/>
              <a:buNone/>
            </a:pPr>
            <a:endParaRPr lang="en-GB" sz="1600" dirty="0"/>
          </a:p>
          <a:p>
            <a:pPr marL="0" lvl="0" indent="0">
              <a:lnSpc>
                <a:spcPct val="100000"/>
              </a:lnSpc>
              <a:buSzPts val="2400"/>
              <a:buNone/>
            </a:pPr>
            <a:r>
              <a:rPr lang="en-GB" sz="1600" b="1" dirty="0"/>
              <a:t>Taste</a:t>
            </a:r>
            <a:r>
              <a:rPr lang="en-GB" sz="1600" dirty="0"/>
              <a:t>: Lemon and honey</a:t>
            </a:r>
          </a:p>
          <a:p>
            <a:pPr marL="0" lvl="0" indent="0">
              <a:lnSpc>
                <a:spcPct val="100000"/>
              </a:lnSpc>
              <a:buSzPts val="2400"/>
              <a:buNone/>
            </a:pPr>
            <a:endParaRPr lang="en-GB" sz="1600" dirty="0"/>
          </a:p>
          <a:p>
            <a:pPr marL="0" lvl="0" indent="0">
              <a:lnSpc>
                <a:spcPct val="100000"/>
              </a:lnSpc>
              <a:buSzPts val="2400"/>
              <a:buNone/>
            </a:pPr>
            <a:r>
              <a:rPr lang="en-GB" sz="1600" b="1" dirty="0"/>
              <a:t>See:</a:t>
            </a:r>
            <a:r>
              <a:rPr lang="en-GB" sz="1600" dirty="0"/>
              <a:t> yellow materials / artificial yellow flowers</a:t>
            </a:r>
          </a:p>
          <a:p>
            <a:pPr marL="0" lvl="0" indent="0">
              <a:lnSpc>
                <a:spcPct val="100000"/>
              </a:lnSpc>
              <a:buSzPts val="2400"/>
              <a:buNone/>
            </a:pPr>
            <a:endParaRPr lang="en-GB" sz="1600" dirty="0"/>
          </a:p>
          <a:p>
            <a:pPr marL="0" lvl="0" indent="0">
              <a:lnSpc>
                <a:spcPct val="100000"/>
              </a:lnSpc>
              <a:buSzPts val="2400"/>
              <a:buNone/>
            </a:pPr>
            <a:r>
              <a:rPr lang="en-GB" sz="1600" b="1" dirty="0"/>
              <a:t>Sound</a:t>
            </a:r>
            <a:r>
              <a:rPr lang="en-GB" sz="1600" dirty="0"/>
              <a:t>: Listen to the song ‘yellow submarine’</a:t>
            </a:r>
          </a:p>
          <a:p>
            <a:pPr marL="0" lvl="0" indent="0">
              <a:lnSpc>
                <a:spcPct val="100000"/>
              </a:lnSpc>
              <a:buSzPts val="2400"/>
              <a:buNone/>
            </a:pPr>
            <a:endParaRPr lang="en-GB" sz="1600" dirty="0"/>
          </a:p>
          <a:p>
            <a:pPr marL="0" lvl="0" indent="0">
              <a:lnSpc>
                <a:spcPct val="100000"/>
              </a:lnSpc>
              <a:buSzPts val="2400"/>
              <a:buNone/>
            </a:pPr>
            <a:endParaRPr lang="en-GB" sz="1600" dirty="0"/>
          </a:p>
          <a:p>
            <a:pPr marL="0" lvl="0" indent="0">
              <a:lnSpc>
                <a:spcPct val="100000"/>
              </a:lnSpc>
              <a:buSzPts val="2400"/>
              <a:buNone/>
            </a:pPr>
            <a:r>
              <a:rPr lang="en-GB" sz="1600" dirty="0"/>
              <a:t>NOTE: If you want to play relaxing background music, open the music on </a:t>
            </a:r>
            <a:r>
              <a:rPr lang="en-GB" sz="1600" dirty="0" err="1"/>
              <a:t>youtube</a:t>
            </a:r>
            <a:r>
              <a:rPr lang="en-GB" sz="1600" dirty="0"/>
              <a:t> as there isn’t any music attached to the </a:t>
            </a:r>
            <a:r>
              <a:rPr lang="en-GB" sz="1600" dirty="0" err="1"/>
              <a:t>powerpoint</a:t>
            </a:r>
            <a:r>
              <a:rPr lang="en-GB" sz="1600" dirty="0"/>
              <a:t>.</a:t>
            </a:r>
          </a:p>
          <a:p>
            <a:endParaRPr lang="en-GB" dirty="0"/>
          </a:p>
        </p:txBody>
      </p:sp>
    </p:spTree>
    <p:extLst>
      <p:ext uri="{BB962C8B-B14F-4D97-AF65-F5344CB8AC3E}">
        <p14:creationId xmlns:p14="http://schemas.microsoft.com/office/powerpoint/2010/main" val="3764941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Say hello….</a:t>
            </a:r>
            <a:endParaRPr/>
          </a:p>
        </p:txBody>
      </p:sp>
      <p:sp>
        <p:nvSpPr>
          <p:cNvPr id="71" name="Google Shape;71;p15"/>
          <p:cNvSpPr txBox="1">
            <a:spLocks noGrp="1"/>
          </p:cNvSpPr>
          <p:nvPr>
            <p:ph type="body" idx="1"/>
          </p:nvPr>
        </p:nvSpPr>
        <p:spPr>
          <a:xfrm>
            <a:off x="311700" y="1152475"/>
            <a:ext cx="8520600" cy="3648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Encourage each child to look at themselves in the mirror. Begin by talking to them about the parts of the body they can see in the mirror (head, eyes, nose, ears etc) and then move on to point/tap to other parts of their body such as their arms, legs, hands, feet etc. </a:t>
            </a:r>
            <a:endParaRPr/>
          </a:p>
          <a:p>
            <a:pPr marL="0" lvl="0" indent="0" algn="l" rtl="0">
              <a:lnSpc>
                <a:spcPct val="115000"/>
              </a:lnSpc>
              <a:spcBef>
                <a:spcPts val="1600"/>
              </a:spcBef>
              <a:spcAft>
                <a:spcPts val="0"/>
              </a:spcAft>
              <a:buSzPts val="1800"/>
              <a:buNone/>
            </a:pPr>
            <a:r>
              <a:rPr lang="en"/>
              <a:t>Sing the song ‘This is Me’ (ELF learning), patting the parts of their body along with the music. </a:t>
            </a:r>
            <a:endParaRPr sz="1400"/>
          </a:p>
          <a:p>
            <a:pPr marL="0" lvl="0" indent="0" algn="l" rtl="0">
              <a:lnSpc>
                <a:spcPct val="115000"/>
              </a:lnSpc>
              <a:spcBef>
                <a:spcPts val="1600"/>
              </a:spcBef>
              <a:spcAft>
                <a:spcPts val="1600"/>
              </a:spcAft>
              <a:buSzPts val="1800"/>
              <a:buNone/>
            </a:pPr>
            <a:r>
              <a:rPr lang="en" sz="1400" u="sng">
                <a:solidFill>
                  <a:schemeClr val="hlink"/>
                </a:solidFill>
                <a:latin typeface="Arial"/>
                <a:ea typeface="Arial"/>
                <a:cs typeface="Arial"/>
                <a:sym typeface="Arial"/>
                <a:hlinkClick r:id="rId3"/>
              </a:rPr>
              <a:t>https://www.youtube.com/watch?v=QkHQ0CYwjaI</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Touch</a:t>
            </a:r>
            <a:endParaRPr/>
          </a:p>
        </p:txBody>
      </p:sp>
      <p:sp>
        <p:nvSpPr>
          <p:cNvPr id="77" name="Google Shape;77;p16"/>
          <p:cNvSpPr txBox="1">
            <a:spLocks noGrp="1"/>
          </p:cNvSpPr>
          <p:nvPr>
            <p:ph type="body" idx="1"/>
          </p:nvPr>
        </p:nvSpPr>
        <p:spPr>
          <a:xfrm>
            <a:off x="231017" y="1035175"/>
            <a:ext cx="8520600" cy="3663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dirty="0"/>
              <a:t>If appropriate for each child:</a:t>
            </a:r>
            <a:r>
              <a:rPr lang="en" dirty="0"/>
              <a:t> introduce that we use our bodies and our hands to touch. Encourage each child to explore the feel, one at a time,  of  the </a:t>
            </a:r>
            <a:r>
              <a:rPr lang="en-GB" dirty="0"/>
              <a:t>dried pasta and the lemon.</a:t>
            </a:r>
          </a:p>
          <a:p>
            <a:pPr marL="0" lvl="0" indent="0" algn="l" rtl="0">
              <a:lnSpc>
                <a:spcPct val="115000"/>
              </a:lnSpc>
              <a:spcBef>
                <a:spcPts val="0"/>
              </a:spcBef>
              <a:spcAft>
                <a:spcPts val="0"/>
              </a:spcAft>
              <a:buSzPts val="1800"/>
              <a:buNone/>
            </a:pPr>
            <a:endParaRPr lang="en-GB" dirty="0"/>
          </a:p>
          <a:p>
            <a:pPr marL="0" lvl="0" indent="0" algn="l" rtl="0">
              <a:lnSpc>
                <a:spcPct val="115000"/>
              </a:lnSpc>
              <a:spcBef>
                <a:spcPts val="0"/>
              </a:spcBef>
              <a:spcAft>
                <a:spcPts val="0"/>
              </a:spcAft>
              <a:buSzPts val="1800"/>
              <a:buNone/>
            </a:pPr>
            <a:r>
              <a:rPr lang="en-GB" dirty="0"/>
              <a:t>Or, just quietly offer each of the different resources for each child to feel.</a:t>
            </a:r>
            <a:endParaRPr dirty="0"/>
          </a:p>
          <a:p>
            <a:pPr marL="0" lvl="0" indent="0" algn="l" rtl="0">
              <a:lnSpc>
                <a:spcPct val="115000"/>
              </a:lnSpc>
              <a:spcBef>
                <a:spcPts val="1600"/>
              </a:spcBef>
              <a:spcAft>
                <a:spcPts val="0"/>
              </a:spcAft>
              <a:buSzPts val="1800"/>
              <a:buNone/>
            </a:pPr>
            <a:r>
              <a:rPr lang="en" dirty="0"/>
              <a:t>They can either explore with their hands or they can be moved on their bodies.</a:t>
            </a:r>
            <a:endParaRPr dirty="0"/>
          </a:p>
          <a:p>
            <a:pPr marL="0" lvl="0" indent="0" algn="l" rtl="0">
              <a:lnSpc>
                <a:spcPct val="115000"/>
              </a:lnSpc>
              <a:spcBef>
                <a:spcPts val="1600"/>
              </a:spcBef>
              <a:spcAft>
                <a:spcPts val="0"/>
              </a:spcAft>
              <a:buSzPts val="1800"/>
              <a:buNone/>
            </a:pPr>
            <a:endParaRPr lang="en-GB" dirty="0"/>
          </a:p>
          <a:p>
            <a:pPr marL="0" lvl="0" indent="0" algn="l" rtl="0">
              <a:lnSpc>
                <a:spcPct val="115000"/>
              </a:lnSpc>
              <a:spcBef>
                <a:spcPts val="1600"/>
              </a:spcBef>
              <a:spcAft>
                <a:spcPts val="0"/>
              </a:spcAft>
              <a:buSzPts val="1800"/>
              <a:buNone/>
            </a:pPr>
            <a:endParaRPr lang="en-GB" dirty="0"/>
          </a:p>
          <a:p>
            <a:pPr marL="0" lvl="0" indent="0" algn="l" rtl="0">
              <a:lnSpc>
                <a:spcPct val="115000"/>
              </a:lnSpc>
              <a:spcBef>
                <a:spcPts val="1600"/>
              </a:spcBef>
              <a:spcAft>
                <a:spcPts val="0"/>
              </a:spcAft>
              <a:buSzPts val="1800"/>
              <a:buNone/>
            </a:pPr>
            <a:r>
              <a:rPr lang="en-GB" b="1" dirty="0"/>
              <a:t>Resources: </a:t>
            </a:r>
            <a:r>
              <a:rPr lang="en-GB" dirty="0"/>
              <a:t>pasta and a lemon</a:t>
            </a:r>
            <a:endParaRPr b="1" dirty="0"/>
          </a:p>
        </p:txBody>
      </p:sp>
      <p:pic>
        <p:nvPicPr>
          <p:cNvPr id="78" name="Google Shape;78;p16"/>
          <p:cNvPicPr preferRelativeResize="0"/>
          <p:nvPr/>
        </p:nvPicPr>
        <p:blipFill>
          <a:blip r:embed="rId3">
            <a:alphaModFix/>
          </a:blip>
          <a:stretch>
            <a:fillRect/>
          </a:stretch>
        </p:blipFill>
        <p:spPr>
          <a:xfrm>
            <a:off x="6490446" y="3384837"/>
            <a:ext cx="2261171" cy="151498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Smell</a:t>
            </a:r>
            <a:endParaRPr/>
          </a:p>
        </p:txBody>
      </p:sp>
      <p:sp>
        <p:nvSpPr>
          <p:cNvPr id="84" name="Google Shape;84;p17"/>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dirty="0"/>
              <a:t>If appropriate for each child: </a:t>
            </a:r>
            <a:r>
              <a:rPr lang="en" dirty="0"/>
              <a:t>Introduce that we use our nose to smell, indicating to each child where their nose is (or asking them to show you themselves). Encourage each child to smell the </a:t>
            </a:r>
            <a:r>
              <a:rPr lang="en-GB" dirty="0"/>
              <a:t>pineapple and then the banana. </a:t>
            </a:r>
            <a:r>
              <a:rPr lang="en" dirty="0"/>
              <a:t>Always present the stronger of the scents </a:t>
            </a:r>
            <a:r>
              <a:rPr lang="en" b="1" dirty="0"/>
              <a:t>last.</a:t>
            </a:r>
            <a:r>
              <a:rPr lang="en" dirty="0"/>
              <a:t> Encourage each child to express likes or dislikes for the scents.</a:t>
            </a:r>
            <a:endParaRPr dirty="0"/>
          </a:p>
          <a:p>
            <a:pPr marL="0" lvl="0" indent="0">
              <a:spcBef>
                <a:spcPts val="1600"/>
              </a:spcBef>
              <a:buNone/>
            </a:pPr>
            <a:r>
              <a:rPr lang="en-GB" dirty="0"/>
              <a:t>Or, you could just quietly offer each child the different scents</a:t>
            </a:r>
            <a:endParaRPr dirty="0"/>
          </a:p>
          <a:p>
            <a:pPr marL="0" lvl="0" indent="0" algn="l" rtl="0">
              <a:lnSpc>
                <a:spcPct val="115000"/>
              </a:lnSpc>
              <a:spcBef>
                <a:spcPts val="1600"/>
              </a:spcBef>
              <a:spcAft>
                <a:spcPts val="0"/>
              </a:spcAft>
              <a:buSzPts val="1800"/>
              <a:buNone/>
            </a:pPr>
            <a:endParaRPr lang="en-GB" b="1" dirty="0"/>
          </a:p>
          <a:p>
            <a:pPr marL="0" lvl="0" indent="0" algn="l" rtl="0">
              <a:lnSpc>
                <a:spcPct val="115000"/>
              </a:lnSpc>
              <a:spcBef>
                <a:spcPts val="1600"/>
              </a:spcBef>
              <a:spcAft>
                <a:spcPts val="0"/>
              </a:spcAft>
              <a:buSzPts val="1800"/>
              <a:buNone/>
            </a:pPr>
            <a:r>
              <a:rPr lang="en-GB" b="1" dirty="0"/>
              <a:t>R</a:t>
            </a:r>
            <a:r>
              <a:rPr lang="en" b="1" dirty="0"/>
              <a:t>esources</a:t>
            </a:r>
            <a:r>
              <a:rPr lang="en" dirty="0"/>
              <a:t>: </a:t>
            </a:r>
            <a:r>
              <a:rPr lang="en-GB" dirty="0"/>
              <a:t>Banana and pineapple</a:t>
            </a:r>
            <a:endParaRPr dirty="0"/>
          </a:p>
          <a:p>
            <a:pPr marL="0" lvl="0" indent="0" algn="l" rtl="0">
              <a:lnSpc>
                <a:spcPct val="115000"/>
              </a:lnSpc>
              <a:spcBef>
                <a:spcPts val="1600"/>
              </a:spcBef>
              <a:spcAft>
                <a:spcPts val="1600"/>
              </a:spcAft>
              <a:buSzPts val="1800"/>
              <a:buNone/>
            </a:pPr>
            <a:endParaRPr dirty="0"/>
          </a:p>
        </p:txBody>
      </p:sp>
      <p:pic>
        <p:nvPicPr>
          <p:cNvPr id="85" name="Google Shape;85;p17"/>
          <p:cNvPicPr preferRelativeResize="0"/>
          <p:nvPr/>
        </p:nvPicPr>
        <p:blipFill rotWithShape="1">
          <a:blip r:embed="rId3">
            <a:alphaModFix/>
          </a:blip>
          <a:srcRect/>
          <a:stretch/>
        </p:blipFill>
        <p:spPr>
          <a:xfrm>
            <a:off x="7254368" y="3114700"/>
            <a:ext cx="1470625" cy="1583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Taste - </a:t>
            </a:r>
            <a:r>
              <a:rPr lang="en" sz="1000"/>
              <a:t>may not be applicable to all pupils. Pupils unable to taste can smell the resources or feel.</a:t>
            </a:r>
            <a:endParaRPr sz="1000"/>
          </a:p>
        </p:txBody>
      </p:sp>
      <p:sp>
        <p:nvSpPr>
          <p:cNvPr id="91" name="Google Shape;91;p18"/>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dirty="0"/>
              <a:t>If appropriate for each child: </a:t>
            </a:r>
            <a:r>
              <a:rPr lang="en" dirty="0"/>
              <a:t>Introduce that we use our mouth to taste, indicating to each child where their mouth is (or asking them to show you themselves). Offer each child a </a:t>
            </a:r>
            <a:r>
              <a:rPr lang="en" b="1" dirty="0"/>
              <a:t>sweet </a:t>
            </a:r>
            <a:r>
              <a:rPr lang="en" dirty="0"/>
              <a:t>taste and a </a:t>
            </a:r>
            <a:r>
              <a:rPr lang="en" b="1" dirty="0"/>
              <a:t>sour </a:t>
            </a:r>
            <a:r>
              <a:rPr lang="en" dirty="0"/>
              <a:t>taste, offering the sweet taste first. Encourage each child to express their likes and dislikes towards the food.</a:t>
            </a:r>
          </a:p>
          <a:p>
            <a:pPr marL="0" lvl="0" indent="0">
              <a:buNone/>
            </a:pPr>
            <a:r>
              <a:rPr lang="en-GB" dirty="0"/>
              <a:t>Or, you could just quietly offer each child the different tastes</a:t>
            </a:r>
            <a:endParaRPr lang="en" dirty="0"/>
          </a:p>
          <a:p>
            <a:pPr marL="0" lvl="0" indent="0" algn="l" rtl="0">
              <a:lnSpc>
                <a:spcPct val="115000"/>
              </a:lnSpc>
              <a:spcBef>
                <a:spcPts val="0"/>
              </a:spcBef>
              <a:spcAft>
                <a:spcPts val="0"/>
              </a:spcAft>
              <a:buSzPts val="1800"/>
              <a:buNone/>
            </a:pPr>
            <a:endParaRPr dirty="0"/>
          </a:p>
          <a:p>
            <a:pPr marL="0" lvl="0" indent="0" algn="l" rtl="0">
              <a:lnSpc>
                <a:spcPct val="115000"/>
              </a:lnSpc>
              <a:spcBef>
                <a:spcPts val="1600"/>
              </a:spcBef>
              <a:spcAft>
                <a:spcPts val="0"/>
              </a:spcAft>
              <a:buSzPts val="1800"/>
              <a:buNone/>
            </a:pPr>
            <a:r>
              <a:rPr lang="en" b="1" dirty="0"/>
              <a:t>Sweet taste: Honey</a:t>
            </a:r>
            <a:endParaRPr dirty="0"/>
          </a:p>
          <a:p>
            <a:pPr marL="0" lvl="0" indent="0" algn="l" rtl="0">
              <a:lnSpc>
                <a:spcPct val="115000"/>
              </a:lnSpc>
              <a:spcBef>
                <a:spcPts val="1600"/>
              </a:spcBef>
              <a:spcAft>
                <a:spcPts val="0"/>
              </a:spcAft>
              <a:buSzPts val="1800"/>
              <a:buNone/>
            </a:pPr>
            <a:r>
              <a:rPr lang="en" b="1" dirty="0"/>
              <a:t>Sour taste: </a:t>
            </a:r>
            <a:r>
              <a:rPr lang="en" dirty="0"/>
              <a:t>lemon</a:t>
            </a:r>
            <a:endParaRPr dirty="0"/>
          </a:p>
          <a:p>
            <a:pPr marL="0" lvl="0" indent="0" algn="l" rtl="0">
              <a:lnSpc>
                <a:spcPct val="115000"/>
              </a:lnSpc>
              <a:spcBef>
                <a:spcPts val="1600"/>
              </a:spcBef>
              <a:spcAft>
                <a:spcPts val="0"/>
              </a:spcAft>
              <a:buSzPts val="1800"/>
              <a:buNone/>
            </a:pPr>
            <a:endParaRPr dirty="0"/>
          </a:p>
          <a:p>
            <a:pPr marL="0" lvl="0" indent="0" algn="l" rtl="0">
              <a:lnSpc>
                <a:spcPct val="115000"/>
              </a:lnSpc>
              <a:spcBef>
                <a:spcPts val="1600"/>
              </a:spcBef>
              <a:spcAft>
                <a:spcPts val="0"/>
              </a:spcAft>
              <a:buSzPts val="1800"/>
              <a:buNone/>
            </a:pPr>
            <a:endParaRPr dirty="0"/>
          </a:p>
          <a:p>
            <a:pPr marL="0" lvl="0" indent="0" algn="l" rtl="0">
              <a:lnSpc>
                <a:spcPct val="115000"/>
              </a:lnSpc>
              <a:spcBef>
                <a:spcPts val="1600"/>
              </a:spcBef>
              <a:spcAft>
                <a:spcPts val="1600"/>
              </a:spcAft>
              <a:buSzPts val="1800"/>
              <a:buNone/>
            </a:pPr>
            <a:endParaRPr dirty="0"/>
          </a:p>
        </p:txBody>
      </p:sp>
      <p:pic>
        <p:nvPicPr>
          <p:cNvPr id="92" name="Google Shape;92;p18"/>
          <p:cNvPicPr preferRelativeResize="0"/>
          <p:nvPr/>
        </p:nvPicPr>
        <p:blipFill rotWithShape="1">
          <a:blip r:embed="rId3">
            <a:alphaModFix/>
          </a:blip>
          <a:srcRect/>
          <a:stretch/>
        </p:blipFill>
        <p:spPr>
          <a:xfrm>
            <a:off x="6824375" y="3123500"/>
            <a:ext cx="1714500" cy="18478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See</a:t>
            </a:r>
            <a:endParaRPr/>
          </a:p>
        </p:txBody>
      </p:sp>
      <p:sp>
        <p:nvSpPr>
          <p:cNvPr id="98" name="Google Shape;98;p19"/>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dirty="0"/>
              <a:t>If appropriate for each child: </a:t>
            </a:r>
            <a:r>
              <a:rPr lang="en" dirty="0"/>
              <a:t>Introduce that we use our eyes to see, indicating to each child where their eyes are (or asking them to show you themselves). Show each child, one at a time, </a:t>
            </a:r>
            <a:r>
              <a:rPr lang="en-GB" dirty="0"/>
              <a:t>the yellow materials and the yellow artificial flowers. </a:t>
            </a:r>
            <a:endParaRPr dirty="0"/>
          </a:p>
          <a:p>
            <a:pPr marL="0" lvl="0" indent="0" algn="l" rtl="0">
              <a:lnSpc>
                <a:spcPct val="115000"/>
              </a:lnSpc>
              <a:spcBef>
                <a:spcPts val="1600"/>
              </a:spcBef>
              <a:spcAft>
                <a:spcPts val="0"/>
              </a:spcAft>
              <a:buSzPts val="1800"/>
              <a:buNone/>
            </a:pPr>
            <a:r>
              <a:rPr lang="en-GB" dirty="0"/>
              <a:t>Or, you could just quietly show each child the different resources.</a:t>
            </a:r>
            <a:endParaRPr dirty="0"/>
          </a:p>
          <a:p>
            <a:pPr marL="0" lvl="0" indent="0" algn="l" rtl="0">
              <a:lnSpc>
                <a:spcPct val="115000"/>
              </a:lnSpc>
              <a:spcBef>
                <a:spcPts val="1600"/>
              </a:spcBef>
              <a:spcAft>
                <a:spcPts val="1600"/>
              </a:spcAft>
              <a:buSzPts val="1800"/>
              <a:buNone/>
            </a:pPr>
            <a:r>
              <a:rPr lang="en" b="1" dirty="0"/>
              <a:t>Resources</a:t>
            </a:r>
            <a:r>
              <a:rPr lang="en" dirty="0"/>
              <a:t>:  </a:t>
            </a:r>
            <a:r>
              <a:rPr lang="en-GB" dirty="0"/>
              <a:t>yellow materials and yellow artificial flowers</a:t>
            </a:r>
            <a:endParaRPr dirty="0"/>
          </a:p>
        </p:txBody>
      </p:sp>
      <p:pic>
        <p:nvPicPr>
          <p:cNvPr id="99" name="Google Shape;99;p19"/>
          <p:cNvPicPr preferRelativeResize="0"/>
          <p:nvPr/>
        </p:nvPicPr>
        <p:blipFill>
          <a:blip r:embed="rId3">
            <a:alphaModFix/>
          </a:blip>
          <a:stretch>
            <a:fillRect/>
          </a:stretch>
        </p:blipFill>
        <p:spPr>
          <a:xfrm>
            <a:off x="6391836" y="3265825"/>
            <a:ext cx="2216016" cy="1450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Hear</a:t>
            </a:r>
            <a:endParaRPr/>
          </a:p>
        </p:txBody>
      </p:sp>
      <p:sp>
        <p:nvSpPr>
          <p:cNvPr id="105" name="Google Shape;105;p20"/>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GB" dirty="0"/>
              <a:t>If appropriate for each child: </a:t>
            </a:r>
            <a:r>
              <a:rPr lang="en" dirty="0"/>
              <a:t>Introduce that we use our ears to hear, indicating to each child where their ears are (or asking them to show you themselves). </a:t>
            </a:r>
          </a:p>
          <a:p>
            <a:pPr marL="0" lvl="0" indent="0" algn="l" rtl="0">
              <a:lnSpc>
                <a:spcPct val="115000"/>
              </a:lnSpc>
              <a:spcBef>
                <a:spcPts val="0"/>
              </a:spcBef>
              <a:spcAft>
                <a:spcPts val="0"/>
              </a:spcAft>
              <a:buClr>
                <a:schemeClr val="dk2"/>
              </a:buClr>
              <a:buSzPts val="1100"/>
              <a:buFont typeface="Arial"/>
              <a:buNone/>
            </a:pPr>
            <a:endParaRPr lang="en" dirty="0"/>
          </a:p>
          <a:p>
            <a:pPr marL="0" lvl="0" indent="0" algn="l" rtl="0">
              <a:lnSpc>
                <a:spcPct val="115000"/>
              </a:lnSpc>
              <a:spcBef>
                <a:spcPts val="0"/>
              </a:spcBef>
              <a:spcAft>
                <a:spcPts val="0"/>
              </a:spcAft>
              <a:buClr>
                <a:schemeClr val="dk2"/>
              </a:buClr>
              <a:buSzPts val="1100"/>
              <a:buFont typeface="Arial"/>
              <a:buNone/>
            </a:pPr>
            <a:r>
              <a:rPr lang="en" dirty="0"/>
              <a:t>Or, just </a:t>
            </a:r>
            <a:r>
              <a:rPr lang="en-GB" dirty="0"/>
              <a:t>play the music for each child to listen to.</a:t>
            </a:r>
            <a:endParaRPr lang="en" dirty="0"/>
          </a:p>
          <a:p>
            <a:pPr marL="0" lvl="0" indent="0" algn="l" rtl="0">
              <a:lnSpc>
                <a:spcPct val="115000"/>
              </a:lnSpc>
              <a:spcBef>
                <a:spcPts val="0"/>
              </a:spcBef>
              <a:spcAft>
                <a:spcPts val="0"/>
              </a:spcAft>
              <a:buClr>
                <a:schemeClr val="dk2"/>
              </a:buClr>
              <a:buSzPts val="1100"/>
              <a:buFont typeface="Arial"/>
              <a:buNone/>
            </a:pPr>
            <a:endParaRPr lang="en" b="1" dirty="0"/>
          </a:p>
          <a:p>
            <a:pPr marL="0" lvl="0" indent="0" algn="l" rtl="0">
              <a:lnSpc>
                <a:spcPct val="115000"/>
              </a:lnSpc>
              <a:spcBef>
                <a:spcPts val="0"/>
              </a:spcBef>
              <a:spcAft>
                <a:spcPts val="0"/>
              </a:spcAft>
              <a:buClr>
                <a:schemeClr val="dk2"/>
              </a:buClr>
              <a:buSzPts val="1100"/>
              <a:buFont typeface="Arial"/>
              <a:buNone/>
            </a:pPr>
            <a:r>
              <a:rPr lang="en" b="1" dirty="0"/>
              <a:t>Hear: </a:t>
            </a:r>
            <a:r>
              <a:rPr lang="en-GB" b="1" dirty="0"/>
              <a:t>Yellow Submarine Song</a:t>
            </a:r>
          </a:p>
          <a:p>
            <a:pPr marL="0" lvl="0" indent="0">
              <a:spcBef>
                <a:spcPts val="1600"/>
              </a:spcBef>
              <a:spcAft>
                <a:spcPts val="1600"/>
              </a:spcAft>
              <a:buNone/>
            </a:pPr>
            <a:r>
              <a:rPr lang="en-GB" b="1" dirty="0">
                <a:hlinkClick r:id="rId3">
                  <a:extLst>
                    <a:ext uri="{A12FA001-AC4F-418D-AE19-62706E023703}">
                      <ahyp:hlinkClr xmlns:ahyp="http://schemas.microsoft.com/office/drawing/2018/hyperlinkcolor" val="tx"/>
                    </a:ext>
                  </a:extLst>
                </a:hlinkClick>
              </a:rPr>
              <a:t>https://www.youtube.com/watch?v=m2uTFF_3MaA</a:t>
            </a:r>
            <a:r>
              <a:rPr lang="en-GB" b="1" dirty="0"/>
              <a:t> </a:t>
            </a:r>
          </a:p>
        </p:txBody>
      </p:sp>
      <p:pic>
        <p:nvPicPr>
          <p:cNvPr id="106" name="Google Shape;106;p20"/>
          <p:cNvPicPr preferRelativeResize="0"/>
          <p:nvPr/>
        </p:nvPicPr>
        <p:blipFill rotWithShape="1">
          <a:blip r:embed="rId4">
            <a:alphaModFix/>
          </a:blip>
          <a:srcRect/>
          <a:stretch/>
        </p:blipFill>
        <p:spPr>
          <a:xfrm>
            <a:off x="6933700" y="2250850"/>
            <a:ext cx="1714500" cy="266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Relaxation</a:t>
            </a:r>
            <a:endParaRPr/>
          </a:p>
        </p:txBody>
      </p:sp>
      <p:sp>
        <p:nvSpPr>
          <p:cNvPr id="112" name="Google Shape;112;p21"/>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endParaRPr dirty="0"/>
          </a:p>
          <a:p>
            <a:pPr marL="0" lvl="0" indent="0" algn="l" rtl="0">
              <a:lnSpc>
                <a:spcPct val="115000"/>
              </a:lnSpc>
              <a:spcBef>
                <a:spcPts val="0"/>
              </a:spcBef>
              <a:spcAft>
                <a:spcPts val="0"/>
              </a:spcAft>
              <a:buSzPts val="1800"/>
              <a:buNone/>
            </a:pPr>
            <a:r>
              <a:rPr lang="en" dirty="0"/>
              <a:t>Relax with each child for massage and to listen to </a:t>
            </a:r>
            <a:r>
              <a:rPr lang="en-GB" dirty="0"/>
              <a:t>relaxing</a:t>
            </a:r>
            <a:r>
              <a:rPr lang="en" dirty="0"/>
              <a:t> music. </a:t>
            </a:r>
            <a:endParaRPr dirty="0"/>
          </a:p>
          <a:p>
            <a:pPr marL="0" lvl="0" indent="0" algn="l" rtl="0">
              <a:lnSpc>
                <a:spcPct val="115000"/>
              </a:lnSpc>
              <a:spcBef>
                <a:spcPts val="1600"/>
              </a:spcBef>
              <a:spcAft>
                <a:spcPts val="0"/>
              </a:spcAft>
              <a:buSzPts val="1800"/>
              <a:buNone/>
            </a:pPr>
            <a:endParaRPr dirty="0"/>
          </a:p>
          <a:p>
            <a:pPr marL="0" lvl="0" indent="0" algn="l" rtl="0">
              <a:lnSpc>
                <a:spcPct val="115000"/>
              </a:lnSpc>
              <a:spcBef>
                <a:spcPts val="1600"/>
              </a:spcBef>
              <a:spcAft>
                <a:spcPts val="0"/>
              </a:spcAft>
              <a:buSzPts val="1800"/>
              <a:buNone/>
            </a:pPr>
            <a:endParaRPr dirty="0"/>
          </a:p>
          <a:p>
            <a:pPr marL="0" lvl="0" indent="0" algn="l" rtl="0">
              <a:lnSpc>
                <a:spcPct val="115000"/>
              </a:lnSpc>
              <a:spcBef>
                <a:spcPts val="1600"/>
              </a:spcBef>
              <a:spcAft>
                <a:spcPts val="0"/>
              </a:spcAft>
              <a:buSzPts val="1800"/>
              <a:buNone/>
            </a:pPr>
            <a:endParaRPr dirty="0"/>
          </a:p>
          <a:p>
            <a:pPr marL="0" lvl="0" indent="0" algn="l" rtl="0">
              <a:lnSpc>
                <a:spcPct val="115000"/>
              </a:lnSpc>
              <a:spcBef>
                <a:spcPts val="1600"/>
              </a:spcBef>
              <a:spcAft>
                <a:spcPts val="1600"/>
              </a:spcAft>
              <a:buSzPts val="1800"/>
              <a:buNone/>
            </a:pPr>
            <a:endParaRPr dirty="0"/>
          </a:p>
        </p:txBody>
      </p:sp>
      <p:pic>
        <p:nvPicPr>
          <p:cNvPr id="113" name="Google Shape;113;p21"/>
          <p:cNvPicPr preferRelativeResize="0"/>
          <p:nvPr/>
        </p:nvPicPr>
        <p:blipFill>
          <a:blip r:embed="rId3">
            <a:alphaModFix/>
          </a:blip>
          <a:stretch>
            <a:fillRect/>
          </a:stretch>
        </p:blipFill>
        <p:spPr>
          <a:xfrm>
            <a:off x="3376088" y="2223663"/>
            <a:ext cx="2143125" cy="2143125"/>
          </a:xfrm>
          <a:prstGeom prst="rect">
            <a:avLst/>
          </a:prstGeom>
          <a:noFill/>
          <a:ln>
            <a:noFill/>
          </a:ln>
        </p:spPr>
      </p:pic>
    </p:spTree>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8</TotalTime>
  <Words>722</Words>
  <Application>Microsoft Office PowerPoint</Application>
  <PresentationFormat>On-screen Show (16:9)</PresentationFormat>
  <Paragraphs>57</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Source Sans Pro</vt:lpstr>
      <vt:lpstr>Trebuchet MS</vt:lpstr>
      <vt:lpstr>Arial</vt:lpstr>
      <vt:lpstr>Berlin</vt:lpstr>
      <vt:lpstr>Hello Yellow Sensology</vt:lpstr>
      <vt:lpstr>Resources</vt:lpstr>
      <vt:lpstr>Say hello….</vt:lpstr>
      <vt:lpstr>Touch</vt:lpstr>
      <vt:lpstr>Smell</vt:lpstr>
      <vt:lpstr>Taste - may not be applicable to all pupils. Pupils unable to taste can smell the resources or feel.</vt:lpstr>
      <vt:lpstr>See</vt:lpstr>
      <vt:lpstr>Hear</vt:lpstr>
      <vt:lpstr>Relaxation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Sensology</dc:title>
  <dc:creator>Charlotte Pittaway</dc:creator>
  <cp:lastModifiedBy>Charlotte Pittaway</cp:lastModifiedBy>
  <cp:revision>2</cp:revision>
  <dcterms:modified xsi:type="dcterms:W3CDTF">2021-09-30T06:49:05Z</dcterms:modified>
</cp:coreProperties>
</file>