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Raleway" panose="020B0604020202020204" charset="0"/>
      <p:regular r:id="rId12"/>
      <p:bold r:id="rId13"/>
      <p:italic r:id="rId14"/>
      <p:boldItalic r:id="rId15"/>
    </p:embeddedFont>
    <p:embeddedFont>
      <p:font typeface="Source Sans Pro" panose="020B0503030403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f45d53eed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f45d53eed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f45d53ee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f45d53ee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f45d53ee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f45d53ee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f45d53ee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f45d53ee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f45d53ee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f45d53ee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f45d53eed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f45d53eed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f45d53ee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f45d53ee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f45d53eed_0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f45d53eed_0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0" name="Google Shape;40;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1" name="Google Shape;41;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2" name="Google Shape;42;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3" name="Google Shape;43;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QkHQ0CYwjaI"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8StqowT8hME" TargetMode="External"/><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youtube.com/watch?v=fHWhebFt_r0" TargetMode="External"/><Relationship Id="rId5" Type="http://schemas.openxmlformats.org/officeDocument/2006/relationships/hyperlink" Target="https://www.youtube.com/watch?v=yq88AqJsQUQ&amp;t=9s" TargetMode="External"/><Relationship Id="rId4" Type="http://schemas.openxmlformats.org/officeDocument/2006/relationships/hyperlink" Target="https://www.youtube.com/watch?v=153xbn1k2H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zQtfnPTlFFE&amp;t=9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www.youtube.com/watch?v=OTJXAUZY9t0" TargetMode="External"/><Relationship Id="rId4" Type="http://schemas.openxmlformats.org/officeDocument/2006/relationships/hyperlink" Target="https://www.youtube.com/watch?v=URxC75G3nJ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373333" y="128400"/>
            <a:ext cx="8520600" cy="205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Jungle themed sensology</a:t>
            </a:r>
            <a:endParaRPr dirty="0"/>
          </a:p>
        </p:txBody>
      </p:sp>
      <p:sp>
        <p:nvSpPr>
          <p:cNvPr id="59" name="Google Shape;59;p13"/>
          <p:cNvSpPr txBox="1">
            <a:spLocks noGrp="1"/>
          </p:cNvSpPr>
          <p:nvPr>
            <p:ph type="subTitle" idx="1"/>
          </p:nvPr>
        </p:nvSpPr>
        <p:spPr>
          <a:xfrm>
            <a:off x="311700" y="2735550"/>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rgbClr val="000000"/>
                </a:solidFill>
              </a:rPr>
              <a:t>The purpose of sensology is to develop body and sensory awareness. It should be a relaxing session in a quiet environment. Lighting can be low (if suitable) and any sensory lights can be turned on. Your child can either lie down or sit, depending on which they find more relaxing. Shared eye contact is encouraged during these sessions and if your child does not want to touch/taste/smell etc any of the resources then that is absolutely fine! Move steadily through the powerpoint, giving your child time to explore the resources and give reactions - encourage them to express their likes and dislikes for the things they explore. Relaxing music can be played on low in the background.</a:t>
            </a:r>
            <a:endParaRPr sz="1400">
              <a:solidFill>
                <a:srgbClr val="000000"/>
              </a:solidFill>
            </a:endParaRPr>
          </a:p>
          <a:p>
            <a:pPr marL="0" lvl="0" indent="0" algn="l" rtl="0">
              <a:spcBef>
                <a:spcPts val="0"/>
              </a:spcBef>
              <a:spcAft>
                <a:spcPts val="0"/>
              </a:spcAft>
              <a:buNone/>
            </a:pPr>
            <a:endParaRPr sz="1400">
              <a:solidFill>
                <a:srgbClr val="000000"/>
              </a:solidFill>
            </a:endParaRPr>
          </a:p>
          <a:p>
            <a:pPr marL="0" lvl="0" indent="0" algn="l" rtl="0">
              <a:spcBef>
                <a:spcPts val="0"/>
              </a:spcBef>
              <a:spcAft>
                <a:spcPts val="0"/>
              </a:spcAft>
              <a:buClr>
                <a:schemeClr val="dk1"/>
              </a:buClr>
              <a:buSzPts val="1100"/>
              <a:buFont typeface="Arial"/>
              <a:buNone/>
            </a:pPr>
            <a:r>
              <a:rPr lang="en" sz="1400">
                <a:solidFill>
                  <a:srgbClr val="000000"/>
                </a:solidFill>
              </a:rPr>
              <a:t>The powerpoint is designed to give information to you and so there is no need for your child to be positioned so that they can see it. I’ve put a list of resources  if you just wanted to print that part out and ignore the powerpoint.</a:t>
            </a:r>
            <a:endParaRPr sz="1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4"/>
          <p:cNvSpPr txBox="1">
            <a:spLocks noGrp="1"/>
          </p:cNvSpPr>
          <p:nvPr>
            <p:ph type="ctrTitle"/>
          </p:nvPr>
        </p:nvSpPr>
        <p:spPr>
          <a:xfrm>
            <a:off x="411925" y="308100"/>
            <a:ext cx="8183700" cy="46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u="sng"/>
              <a:t>Resources</a:t>
            </a:r>
            <a:endParaRPr sz="2400" u="sng"/>
          </a:p>
        </p:txBody>
      </p:sp>
      <p:sp>
        <p:nvSpPr>
          <p:cNvPr id="65" name="Google Shape;65;p14"/>
          <p:cNvSpPr txBox="1">
            <a:spLocks noGrp="1"/>
          </p:cNvSpPr>
          <p:nvPr>
            <p:ph type="subTitle" idx="1"/>
          </p:nvPr>
        </p:nvSpPr>
        <p:spPr>
          <a:xfrm>
            <a:off x="356925" y="1405500"/>
            <a:ext cx="8183700" cy="86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000000"/>
                </a:solidFill>
              </a:rPr>
              <a:t>Say hello:</a:t>
            </a:r>
            <a:r>
              <a:rPr lang="en" dirty="0">
                <a:solidFill>
                  <a:srgbClr val="000000"/>
                </a:solidFill>
              </a:rPr>
              <a:t> Mirror</a:t>
            </a:r>
            <a:endParaRPr dirty="0">
              <a:solidFill>
                <a:srgbClr val="000000"/>
              </a:solidFill>
            </a:endParaRPr>
          </a:p>
          <a:p>
            <a:pPr marL="0" lvl="0" indent="0" algn="l" rtl="0">
              <a:spcBef>
                <a:spcPts val="0"/>
              </a:spcBef>
              <a:spcAft>
                <a:spcPts val="0"/>
              </a:spcAft>
              <a:buNone/>
            </a:pPr>
            <a:r>
              <a:rPr lang="en" b="1" dirty="0">
                <a:solidFill>
                  <a:srgbClr val="000000"/>
                </a:solidFill>
              </a:rPr>
              <a:t>Touch</a:t>
            </a:r>
            <a:r>
              <a:rPr lang="en" dirty="0">
                <a:solidFill>
                  <a:srgbClr val="000000"/>
                </a:solidFill>
              </a:rPr>
              <a:t>: </a:t>
            </a:r>
            <a:r>
              <a:rPr lang="en-GB" dirty="0">
                <a:solidFill>
                  <a:srgbClr val="000000"/>
                </a:solidFill>
              </a:rPr>
              <a:t>mud/soil and leaves</a:t>
            </a:r>
            <a:endParaRPr dirty="0">
              <a:solidFill>
                <a:srgbClr val="000000"/>
              </a:solidFill>
            </a:endParaRPr>
          </a:p>
          <a:p>
            <a:pPr marL="0" lvl="0" indent="0"/>
            <a:r>
              <a:rPr lang="en" b="1" dirty="0">
                <a:solidFill>
                  <a:srgbClr val="000000"/>
                </a:solidFill>
              </a:rPr>
              <a:t>Smell: </a:t>
            </a:r>
            <a:r>
              <a:rPr lang="en" dirty="0">
                <a:solidFill>
                  <a:srgbClr val="000000"/>
                </a:solidFill>
              </a:rPr>
              <a:t>Floral scents such as lavender and rose </a:t>
            </a:r>
            <a:r>
              <a:rPr lang="en-GB" dirty="0">
                <a:solidFill>
                  <a:schemeClr val="bg2"/>
                </a:solidFill>
              </a:rPr>
              <a:t>(you could use jams, scented candles, aromatherapy oils or room sprays for them to smell). </a:t>
            </a:r>
            <a:endParaRPr lang="en" b="1" dirty="0">
              <a:solidFill>
                <a:srgbClr val="000000"/>
              </a:solidFill>
            </a:endParaRPr>
          </a:p>
          <a:p>
            <a:pPr marL="0" lvl="0" indent="0" algn="l" rtl="0">
              <a:spcBef>
                <a:spcPts val="0"/>
              </a:spcBef>
              <a:spcAft>
                <a:spcPts val="0"/>
              </a:spcAft>
              <a:buNone/>
            </a:pPr>
            <a:r>
              <a:rPr lang="en" b="1" dirty="0">
                <a:solidFill>
                  <a:srgbClr val="000000"/>
                </a:solidFill>
              </a:rPr>
              <a:t>Taste</a:t>
            </a:r>
            <a:r>
              <a:rPr lang="en" dirty="0">
                <a:solidFill>
                  <a:srgbClr val="000000"/>
                </a:solidFill>
              </a:rPr>
              <a:t>: </a:t>
            </a:r>
            <a:r>
              <a:rPr lang="en-GB" dirty="0">
                <a:solidFill>
                  <a:srgbClr val="000000"/>
                </a:solidFill>
              </a:rPr>
              <a:t>Fruity tastes such as strawberry jam or blackcurrant jam</a:t>
            </a:r>
            <a:endParaRPr dirty="0">
              <a:solidFill>
                <a:srgbClr val="000000"/>
              </a:solidFill>
            </a:endParaRPr>
          </a:p>
          <a:p>
            <a:pPr marL="0" lvl="0" indent="0" algn="l" rtl="0">
              <a:spcBef>
                <a:spcPts val="0"/>
              </a:spcBef>
              <a:spcAft>
                <a:spcPts val="0"/>
              </a:spcAft>
              <a:buNone/>
            </a:pPr>
            <a:r>
              <a:rPr lang="en" b="1" dirty="0">
                <a:solidFill>
                  <a:srgbClr val="000000"/>
                </a:solidFill>
              </a:rPr>
              <a:t>Se</a:t>
            </a:r>
            <a:r>
              <a:rPr lang="en-GB" b="1" dirty="0">
                <a:solidFill>
                  <a:srgbClr val="000000"/>
                </a:solidFill>
              </a:rPr>
              <a:t>e: </a:t>
            </a:r>
            <a:r>
              <a:rPr lang="en-GB" dirty="0">
                <a:solidFill>
                  <a:srgbClr val="000000"/>
                </a:solidFill>
              </a:rPr>
              <a:t>flowers, toy jungle animals or pictures of jungle animals</a:t>
            </a:r>
            <a:endParaRPr lang="en" dirty="0">
              <a:solidFill>
                <a:srgbClr val="000000"/>
              </a:solidFill>
            </a:endParaRPr>
          </a:p>
          <a:p>
            <a:pPr marL="0" lvl="0" indent="0" algn="l" rtl="0">
              <a:spcBef>
                <a:spcPts val="0"/>
              </a:spcBef>
              <a:spcAft>
                <a:spcPts val="0"/>
              </a:spcAft>
              <a:buNone/>
            </a:pPr>
            <a:r>
              <a:rPr lang="en" b="1" dirty="0">
                <a:solidFill>
                  <a:srgbClr val="000000"/>
                </a:solidFill>
              </a:rPr>
              <a:t>Sound</a:t>
            </a:r>
            <a:r>
              <a:rPr lang="en" dirty="0">
                <a:solidFill>
                  <a:srgbClr val="000000"/>
                </a:solidFill>
              </a:rPr>
              <a:t>: </a:t>
            </a:r>
            <a:r>
              <a:rPr lang="en-GB" dirty="0">
                <a:solidFill>
                  <a:srgbClr val="000000"/>
                </a:solidFill>
              </a:rPr>
              <a:t>animal sounds – lions, elephants, monkey, jungle</a:t>
            </a:r>
            <a:endParaRPr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Say hello….</a:t>
            </a:r>
            <a:endParaRPr/>
          </a:p>
        </p:txBody>
      </p:sp>
      <p:sp>
        <p:nvSpPr>
          <p:cNvPr id="71" name="Google Shape;71;p15"/>
          <p:cNvSpPr txBox="1">
            <a:spLocks noGrp="1"/>
          </p:cNvSpPr>
          <p:nvPr>
            <p:ph type="body" idx="1"/>
          </p:nvPr>
        </p:nvSpPr>
        <p:spPr>
          <a:xfrm>
            <a:off x="311700" y="1152475"/>
            <a:ext cx="8520600" cy="364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Encourage your child to look at themselves in the mirror. Begin by talking to them about the parts of the body they can see in the mirror (head, eyes, nose, ears etc) and then move on to point/tap to other parts of their body such as their arms, legs, hands, feet etc. </a:t>
            </a:r>
            <a:endParaRPr dirty="0">
              <a:solidFill>
                <a:schemeClr val="bg2"/>
              </a:solidFill>
            </a:endParaRPr>
          </a:p>
          <a:p>
            <a:pPr marL="0" lvl="0" indent="0" algn="l" rtl="0">
              <a:spcBef>
                <a:spcPts val="1600"/>
              </a:spcBef>
              <a:spcAft>
                <a:spcPts val="0"/>
              </a:spcAft>
              <a:buNone/>
            </a:pPr>
            <a:r>
              <a:rPr lang="en" dirty="0">
                <a:solidFill>
                  <a:schemeClr val="bg2"/>
                </a:solidFill>
              </a:rPr>
              <a:t>Sing the song ‘Body parts song for kids – this is Me!’</a:t>
            </a:r>
          </a:p>
          <a:p>
            <a:pPr marL="0" lvl="0" indent="0">
              <a:spcBef>
                <a:spcPts val="1600"/>
              </a:spcBef>
              <a:buNone/>
            </a:pPr>
            <a:r>
              <a:rPr lang="en-GB" sz="1400" dirty="0">
                <a:hlinkClick r:id="rId3"/>
              </a:rPr>
              <a:t>https://www.youtube.com/watch?v=QkHQ0CYwjaI</a:t>
            </a:r>
            <a:endParaRPr lang="en" sz="1400" dirty="0">
              <a:solidFill>
                <a:schemeClr val="bg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Touch</a:t>
            </a:r>
            <a:endParaRPr dirty="0"/>
          </a:p>
        </p:txBody>
      </p:sp>
      <p:sp>
        <p:nvSpPr>
          <p:cNvPr id="77" name="Google Shape;77;p16"/>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Briefly introduce that we use our bodies and our hands to touch. Encourage your child to explore the feel, one at a time,  of  the dry leaves and then the mud or soil</a:t>
            </a:r>
            <a:r>
              <a:rPr lang="en-GB" dirty="0">
                <a:solidFill>
                  <a:schemeClr val="bg2"/>
                </a:solidFill>
              </a:rPr>
              <a:t>.</a:t>
            </a:r>
            <a:endParaRPr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lang="en-GB"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r>
              <a:rPr lang="en" dirty="0">
                <a:solidFill>
                  <a:schemeClr val="bg2"/>
                </a:solidFill>
              </a:rPr>
              <a:t>Feel: </a:t>
            </a:r>
            <a:r>
              <a:rPr lang="en-GB" dirty="0">
                <a:solidFill>
                  <a:schemeClr val="bg2"/>
                </a:solidFill>
              </a:rPr>
              <a:t>leaves, mud/soil</a:t>
            </a:r>
            <a:endParaRPr dirty="0">
              <a:solidFill>
                <a:schemeClr val="bg2"/>
              </a:solidFill>
            </a:endParaRPr>
          </a:p>
        </p:txBody>
      </p:sp>
      <p:pic>
        <p:nvPicPr>
          <p:cNvPr id="1026" name="Picture 2" descr="cartoon image of hands PNG image with transparent background | TOPpng">
            <a:extLst>
              <a:ext uri="{FF2B5EF4-FFF2-40B4-BE49-F238E27FC236}">
                <a16:creationId xmlns:a16="http://schemas.microsoft.com/office/drawing/2014/main" id="{A40DCB54-5C1B-4A40-9A47-702B3ED0AE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3686" y="1815805"/>
            <a:ext cx="2605035" cy="26642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Smell</a:t>
            </a:r>
            <a:endParaRPr/>
          </a:p>
        </p:txBody>
      </p:sp>
      <p:sp>
        <p:nvSpPr>
          <p:cNvPr id="86" name="Google Shape;86;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nose to smell, indicating to your child where their nose is (or asking them to show you themselves). Encourage your child to smell </a:t>
            </a:r>
            <a:r>
              <a:rPr lang="en-GB" dirty="0">
                <a:solidFill>
                  <a:schemeClr val="bg2"/>
                </a:solidFill>
              </a:rPr>
              <a:t>two different floral scents that you have available – examples are lavender and rose scents (you could use jams, scented candles, aromatherapy oils or room sprays for them to smell). </a:t>
            </a:r>
            <a:r>
              <a:rPr lang="en" dirty="0">
                <a:solidFill>
                  <a:schemeClr val="bg2"/>
                </a:solidFill>
              </a:rPr>
              <a:t>Always present the stronger of the scents </a:t>
            </a:r>
            <a:r>
              <a:rPr lang="en" b="1" dirty="0">
                <a:solidFill>
                  <a:schemeClr val="bg2"/>
                </a:solidFill>
              </a:rPr>
              <a:t>last.</a:t>
            </a:r>
            <a:r>
              <a:rPr lang="en" dirty="0">
                <a:solidFill>
                  <a:schemeClr val="bg2"/>
                </a:solidFill>
              </a:rPr>
              <a:t> Encourage your child to express likes or dislikes for the scents.</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r>
              <a:rPr lang="en" dirty="0">
                <a:solidFill>
                  <a:schemeClr val="bg2"/>
                </a:solidFill>
              </a:rPr>
              <a:t>Smell: Floral scents such as lavender and rose</a:t>
            </a:r>
            <a:endParaRPr dirty="0">
              <a:solidFill>
                <a:schemeClr val="bg2"/>
              </a:solidFill>
            </a:endParaRPr>
          </a:p>
        </p:txBody>
      </p:sp>
      <p:pic>
        <p:nvPicPr>
          <p:cNvPr id="87" name="Google Shape;87;p17"/>
          <p:cNvPicPr preferRelativeResize="0"/>
          <p:nvPr/>
        </p:nvPicPr>
        <p:blipFill>
          <a:blip r:embed="rId3">
            <a:alphaModFix/>
          </a:blip>
          <a:stretch>
            <a:fillRect/>
          </a:stretch>
        </p:blipFill>
        <p:spPr>
          <a:xfrm>
            <a:off x="3695899" y="2888650"/>
            <a:ext cx="1470625" cy="1583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Taste - </a:t>
            </a:r>
            <a:r>
              <a:rPr lang="en" sz="1000"/>
              <a:t>may not be applicable to all pupils. Pupils unable to taste can smell the resources or feel.</a:t>
            </a:r>
            <a:endParaRPr sz="1000"/>
          </a:p>
        </p:txBody>
      </p:sp>
      <p:sp>
        <p:nvSpPr>
          <p:cNvPr id="93" name="Google Shape;93;p18"/>
          <p:cNvSpPr txBox="1">
            <a:spLocks noGrp="1"/>
          </p:cNvSpPr>
          <p:nvPr>
            <p:ph type="body" idx="1"/>
          </p:nvPr>
        </p:nvSpPr>
        <p:spPr>
          <a:xfrm>
            <a:off x="311700" y="1165921"/>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mouth to taste, indicating to your child where their mouth is (or asking them to show you themselves). Offer your child a </a:t>
            </a:r>
            <a:r>
              <a:rPr lang="en-GB" dirty="0">
                <a:solidFill>
                  <a:schemeClr val="bg2"/>
                </a:solidFill>
              </a:rPr>
              <a:t>taste of something fruity, for example strawberry and blackcurrant jams. </a:t>
            </a:r>
            <a:r>
              <a:rPr lang="en" dirty="0">
                <a:solidFill>
                  <a:schemeClr val="bg2"/>
                </a:solidFill>
              </a:rPr>
              <a:t>Encourage your child your child to express their likes and dislikes towards the food.</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endParaRPr lang="en-GB" dirty="0">
              <a:solidFill>
                <a:schemeClr val="bg2"/>
              </a:solidFill>
            </a:endParaRPr>
          </a:p>
          <a:p>
            <a:pPr marL="0" lvl="0" indent="0" algn="l" rtl="0">
              <a:spcBef>
                <a:spcPts val="1600"/>
              </a:spcBef>
              <a:spcAft>
                <a:spcPts val="1600"/>
              </a:spcAft>
              <a:buNone/>
            </a:pPr>
            <a:r>
              <a:rPr lang="en-GB" b="1" dirty="0">
                <a:solidFill>
                  <a:schemeClr val="bg2"/>
                </a:solidFill>
              </a:rPr>
              <a:t>Taste: </a:t>
            </a:r>
            <a:r>
              <a:rPr lang="en-GB" dirty="0">
                <a:solidFill>
                  <a:schemeClr val="bg2"/>
                </a:solidFill>
              </a:rPr>
              <a:t>Fruity tastes such as strawberry and blackcurrant jam</a:t>
            </a:r>
            <a:endParaRPr b="1" dirty="0">
              <a:solidFill>
                <a:schemeClr val="bg2"/>
              </a:solidFill>
            </a:endParaRPr>
          </a:p>
        </p:txBody>
      </p:sp>
      <p:pic>
        <p:nvPicPr>
          <p:cNvPr id="2" name="Picture 2" descr="Free Pictures Of Cartoon Mouths, Download Free Clip Art, Free Clip ...">
            <a:extLst>
              <a:ext uri="{FF2B5EF4-FFF2-40B4-BE49-F238E27FC236}">
                <a16:creationId xmlns:a16="http://schemas.microsoft.com/office/drawing/2014/main" id="{7AE5C73A-1160-4275-BC58-0FC0AE18B5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1239" y="2745872"/>
            <a:ext cx="1412578" cy="141257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See</a:t>
            </a:r>
            <a:endParaRPr/>
          </a:p>
        </p:txBody>
      </p:sp>
      <p:sp>
        <p:nvSpPr>
          <p:cNvPr id="100" name="Google Shape;100;p19"/>
          <p:cNvSpPr txBox="1">
            <a:spLocks noGrp="1"/>
          </p:cNvSpPr>
          <p:nvPr>
            <p:ph type="body" idx="1"/>
          </p:nvPr>
        </p:nvSpPr>
        <p:spPr>
          <a:xfrm>
            <a:off x="311700" y="106842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Introduce that we use our eyes to see, indicating to your child where their eyes are (or asking them to show you themselves). Show your child a selection of jungle animals (either soft toys or pictures) – you could name the animals and tell / ask your child the colours that they can see. You can then show your child some flowers (these can be real or artificial).</a:t>
            </a: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0"/>
              </a:spcAft>
              <a:buNone/>
            </a:pPr>
            <a:endParaRPr dirty="0">
              <a:solidFill>
                <a:schemeClr val="bg2"/>
              </a:solidFill>
            </a:endParaRPr>
          </a:p>
          <a:p>
            <a:pPr marL="0" lvl="0" indent="0" algn="l" rtl="0">
              <a:spcBef>
                <a:spcPts val="1600"/>
              </a:spcBef>
              <a:spcAft>
                <a:spcPts val="1600"/>
              </a:spcAft>
              <a:buNone/>
            </a:pPr>
            <a:endParaRPr lang="en" dirty="0">
              <a:solidFill>
                <a:schemeClr val="bg2"/>
              </a:solidFill>
            </a:endParaRPr>
          </a:p>
          <a:p>
            <a:pPr marL="0" lvl="0" indent="0" algn="l" rtl="0">
              <a:spcBef>
                <a:spcPts val="1600"/>
              </a:spcBef>
              <a:spcAft>
                <a:spcPts val="1600"/>
              </a:spcAft>
              <a:buNone/>
            </a:pPr>
            <a:r>
              <a:rPr lang="en" b="1" dirty="0">
                <a:solidFill>
                  <a:schemeClr val="bg2"/>
                </a:solidFill>
              </a:rPr>
              <a:t>See</a:t>
            </a:r>
            <a:r>
              <a:rPr lang="en" dirty="0">
                <a:solidFill>
                  <a:schemeClr val="bg2"/>
                </a:solidFill>
              </a:rPr>
              <a:t>: </a:t>
            </a:r>
            <a:r>
              <a:rPr lang="en-GB" dirty="0">
                <a:solidFill>
                  <a:schemeClr val="bg2"/>
                </a:solidFill>
              </a:rPr>
              <a:t>toy animals / pictures and flowers</a:t>
            </a:r>
            <a:endParaRPr dirty="0">
              <a:solidFill>
                <a:schemeClr val="bg2"/>
              </a:solidFill>
            </a:endParaRPr>
          </a:p>
        </p:txBody>
      </p:sp>
      <p:pic>
        <p:nvPicPr>
          <p:cNvPr id="2" name="Picture 2" descr="Free Transparent Cartoon Eyes, Download Free Clip Art, Free Clip ...">
            <a:extLst>
              <a:ext uri="{FF2B5EF4-FFF2-40B4-BE49-F238E27FC236}">
                <a16:creationId xmlns:a16="http://schemas.microsoft.com/office/drawing/2014/main" id="{EC2C322E-2E86-4B3A-8428-A83F11CF70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321" y="2727709"/>
            <a:ext cx="1855596" cy="14641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Hear</a:t>
            </a:r>
            <a:endParaRPr/>
          </a:p>
        </p:txBody>
      </p:sp>
      <p:sp>
        <p:nvSpPr>
          <p:cNvPr id="108" name="Google Shape;10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dirty="0">
                <a:solidFill>
                  <a:schemeClr val="bg2"/>
                </a:solidFill>
              </a:rPr>
              <a:t>Introduce that we use our ears to hear, indicating to your child where their ears are (or asking them to show you themselves). Listen to th</a:t>
            </a:r>
            <a:r>
              <a:rPr lang="en-GB" dirty="0">
                <a:solidFill>
                  <a:schemeClr val="bg2"/>
                </a:solidFill>
              </a:rPr>
              <a:t>e animal sound effects with your child.</a:t>
            </a:r>
          </a:p>
          <a:p>
            <a:pPr marL="0" lvl="0" indent="0" algn="l" rtl="0">
              <a:spcBef>
                <a:spcPts val="0"/>
              </a:spcBef>
              <a:spcAft>
                <a:spcPts val="0"/>
              </a:spcAft>
              <a:buClr>
                <a:schemeClr val="dk2"/>
              </a:buClr>
              <a:buSzPts val="1100"/>
              <a:buFont typeface="Arial"/>
              <a:buNone/>
            </a:pPr>
            <a:endParaRPr lang="en-GB" dirty="0">
              <a:solidFill>
                <a:schemeClr val="bg2"/>
              </a:solidFill>
            </a:endParaRPr>
          </a:p>
          <a:p>
            <a:pPr marL="0" lvl="0" indent="0">
              <a:buClr>
                <a:schemeClr val="dk2"/>
              </a:buClr>
              <a:buSzPts val="1100"/>
              <a:buNone/>
            </a:pPr>
            <a:r>
              <a:rPr lang="en-GB" dirty="0">
                <a:solidFill>
                  <a:schemeClr val="bg2"/>
                </a:solidFill>
              </a:rPr>
              <a:t>Lion sound effect: </a:t>
            </a:r>
            <a:r>
              <a:rPr lang="en-GB" sz="1600" dirty="0">
                <a:hlinkClick r:id="rId3"/>
              </a:rPr>
              <a:t>https://www.youtube.com/watch?v=8StqowT8hME</a:t>
            </a:r>
            <a:endParaRPr lang="en-GB" dirty="0">
              <a:solidFill>
                <a:schemeClr val="bg2"/>
              </a:solidFill>
            </a:endParaRPr>
          </a:p>
          <a:p>
            <a:pPr marL="0" lvl="0" indent="0" algn="l" rtl="0">
              <a:spcBef>
                <a:spcPts val="0"/>
              </a:spcBef>
              <a:spcAft>
                <a:spcPts val="0"/>
              </a:spcAft>
              <a:buClr>
                <a:schemeClr val="dk2"/>
              </a:buClr>
              <a:buSzPts val="1100"/>
              <a:buFont typeface="Arial"/>
              <a:buNone/>
            </a:pPr>
            <a:endParaRPr lang="en-GB" dirty="0">
              <a:solidFill>
                <a:schemeClr val="bg2"/>
              </a:solidFill>
            </a:endParaRPr>
          </a:p>
          <a:p>
            <a:pPr marL="0" lvl="0" indent="0">
              <a:buClr>
                <a:schemeClr val="dk2"/>
              </a:buClr>
              <a:buSzPts val="1100"/>
              <a:buNone/>
            </a:pPr>
            <a:r>
              <a:rPr lang="en-GB" dirty="0">
                <a:solidFill>
                  <a:schemeClr val="bg2"/>
                </a:solidFill>
              </a:rPr>
              <a:t>Elephant sound effect: </a:t>
            </a:r>
            <a:r>
              <a:rPr lang="en-GB" dirty="0">
                <a:hlinkClick r:id="rId4"/>
              </a:rPr>
              <a:t>https://www.youtube.com/watch?v=153xbn1k2H8</a:t>
            </a:r>
            <a:endParaRPr lang="en-GB" dirty="0">
              <a:solidFill>
                <a:schemeClr val="bg2"/>
              </a:solidFill>
            </a:endParaRPr>
          </a:p>
          <a:p>
            <a:pPr marL="0" lvl="0" indent="0" algn="l" rtl="0">
              <a:spcBef>
                <a:spcPts val="0"/>
              </a:spcBef>
              <a:spcAft>
                <a:spcPts val="0"/>
              </a:spcAft>
              <a:buClr>
                <a:schemeClr val="dk2"/>
              </a:buClr>
              <a:buSzPts val="1100"/>
              <a:buFont typeface="Arial"/>
              <a:buNone/>
            </a:pPr>
            <a:endParaRPr lang="en-GB" dirty="0">
              <a:solidFill>
                <a:schemeClr val="bg2"/>
              </a:solidFill>
            </a:endParaRPr>
          </a:p>
          <a:p>
            <a:pPr marL="0" lvl="0" indent="0">
              <a:buClr>
                <a:schemeClr val="dk2"/>
              </a:buClr>
              <a:buSzPts val="1100"/>
              <a:buNone/>
            </a:pPr>
            <a:r>
              <a:rPr lang="en-GB" dirty="0">
                <a:solidFill>
                  <a:schemeClr val="bg2"/>
                </a:solidFill>
              </a:rPr>
              <a:t>Monkey sound effect: </a:t>
            </a:r>
            <a:r>
              <a:rPr lang="en-GB" dirty="0">
                <a:hlinkClick r:id="rId5"/>
              </a:rPr>
              <a:t>https://www.youtube.com/watch?v=yq88AqJsQUQ&amp;t=9s</a:t>
            </a:r>
            <a:endParaRPr lang="en-GB" dirty="0">
              <a:solidFill>
                <a:schemeClr val="bg2"/>
              </a:solidFill>
            </a:endParaRPr>
          </a:p>
          <a:p>
            <a:pPr marL="0" lvl="0" indent="0" algn="l" rtl="0">
              <a:spcBef>
                <a:spcPts val="0"/>
              </a:spcBef>
              <a:spcAft>
                <a:spcPts val="0"/>
              </a:spcAft>
              <a:buClr>
                <a:schemeClr val="dk2"/>
              </a:buClr>
              <a:buSzPts val="1100"/>
              <a:buFont typeface="Arial"/>
              <a:buNone/>
            </a:pPr>
            <a:endParaRPr lang="en-GB" sz="1400" dirty="0">
              <a:solidFill>
                <a:schemeClr val="bg2"/>
              </a:solidFill>
            </a:endParaRPr>
          </a:p>
          <a:p>
            <a:pPr marL="0" lvl="0" indent="0">
              <a:buClr>
                <a:schemeClr val="dk2"/>
              </a:buClr>
              <a:buSzPts val="1100"/>
              <a:buNone/>
            </a:pPr>
            <a:r>
              <a:rPr lang="en-GB" dirty="0">
                <a:solidFill>
                  <a:schemeClr val="bg2"/>
                </a:solidFill>
              </a:rPr>
              <a:t>Jungle sound effects</a:t>
            </a:r>
            <a:r>
              <a:rPr lang="en-GB" sz="1400" dirty="0">
                <a:solidFill>
                  <a:schemeClr val="bg2"/>
                </a:solidFill>
              </a:rPr>
              <a:t>: </a:t>
            </a:r>
            <a:r>
              <a:rPr lang="en-GB" sz="1400" dirty="0">
                <a:hlinkClick r:id="rId6"/>
              </a:rPr>
              <a:t>https://www.youtube.com/watch?v=fHWhebFt_r0</a:t>
            </a:r>
            <a:endParaRPr sz="1400" dirty="0"/>
          </a:p>
          <a:p>
            <a:pPr marL="0" lvl="0" indent="0" algn="l" rtl="0">
              <a:spcBef>
                <a:spcPts val="1600"/>
              </a:spcBef>
              <a:spcAft>
                <a:spcPts val="1600"/>
              </a:spcAft>
              <a:buNone/>
            </a:pPr>
            <a:endParaRPr dirty="0"/>
          </a:p>
        </p:txBody>
      </p:sp>
      <p:pic>
        <p:nvPicPr>
          <p:cNvPr id="109" name="Google Shape;109;p20"/>
          <p:cNvPicPr preferRelativeResize="0"/>
          <p:nvPr/>
        </p:nvPicPr>
        <p:blipFill>
          <a:blip r:embed="rId7">
            <a:alphaModFix/>
          </a:blip>
          <a:stretch>
            <a:fillRect/>
          </a:stretch>
        </p:blipFill>
        <p:spPr>
          <a:xfrm>
            <a:off x="6933700" y="2250850"/>
            <a:ext cx="1714500" cy="266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Relaxation</a:t>
            </a:r>
            <a:endParaRPr/>
          </a:p>
        </p:txBody>
      </p:sp>
      <p:sp>
        <p:nvSpPr>
          <p:cNvPr id="115" name="Google Shape;11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bg2"/>
                </a:solidFill>
              </a:rPr>
              <a:t>Relax with your child, listening to the music and perhaps giving them a massage. You could also blow bubbles for your child (if you have these available). You could also finish with the Rumble in the Jungle Story Massage.</a:t>
            </a:r>
            <a:endParaRPr dirty="0">
              <a:solidFill>
                <a:schemeClr val="bg2"/>
              </a:solidFill>
            </a:endParaRPr>
          </a:p>
          <a:p>
            <a:pPr marL="0" lvl="0" indent="0" algn="l" rtl="0">
              <a:spcBef>
                <a:spcPts val="1600"/>
              </a:spcBef>
              <a:spcAft>
                <a:spcPts val="0"/>
              </a:spcAft>
              <a:buNone/>
            </a:pPr>
            <a:r>
              <a:rPr lang="en" dirty="0">
                <a:solidFill>
                  <a:schemeClr val="bg2"/>
                </a:solidFill>
              </a:rPr>
              <a:t>Some ideas for relaxation music:</a:t>
            </a:r>
            <a:endParaRPr dirty="0">
              <a:solidFill>
                <a:schemeClr val="bg2"/>
              </a:solidFill>
            </a:endParaRPr>
          </a:p>
          <a:p>
            <a:pPr marL="0" lvl="0" indent="0">
              <a:spcBef>
                <a:spcPts val="1600"/>
              </a:spcBef>
              <a:spcAft>
                <a:spcPts val="1600"/>
              </a:spcAft>
              <a:buNone/>
            </a:pPr>
            <a:r>
              <a:rPr lang="en-GB" dirty="0">
                <a:hlinkClick r:id="rId3"/>
              </a:rPr>
              <a:t>https://www.youtube.com/watch?v=zQtfnPTlFFE&amp;t=9s</a:t>
            </a:r>
            <a:endParaRPr lang="en-GB" dirty="0"/>
          </a:p>
          <a:p>
            <a:pPr marL="0" lvl="0" indent="0">
              <a:spcBef>
                <a:spcPts val="1600"/>
              </a:spcBef>
              <a:spcAft>
                <a:spcPts val="1600"/>
              </a:spcAft>
              <a:buNone/>
            </a:pPr>
            <a:r>
              <a:rPr lang="en-GB" dirty="0">
                <a:hlinkClick r:id="rId4"/>
              </a:rPr>
              <a:t>https://www.youtube.com/watch?v=URxC75G3nJI</a:t>
            </a:r>
            <a:endParaRPr lang="en-GB" dirty="0"/>
          </a:p>
          <a:p>
            <a:pPr marL="0" lvl="0" indent="0">
              <a:spcBef>
                <a:spcPts val="1600"/>
              </a:spcBef>
              <a:spcAft>
                <a:spcPts val="1600"/>
              </a:spcAft>
              <a:buNone/>
            </a:pPr>
            <a:r>
              <a:rPr lang="en-GB" dirty="0">
                <a:hlinkClick r:id="rId5"/>
              </a:rPr>
              <a:t>https://www.youtube.com/watch?v=OTJXAUZY9t0</a:t>
            </a:r>
            <a:endParaRPr lang="en-GB" dirty="0"/>
          </a:p>
        </p:txBody>
      </p:sp>
      <p:pic>
        <p:nvPicPr>
          <p:cNvPr id="116" name="Google Shape;116;p21"/>
          <p:cNvPicPr preferRelativeResize="0"/>
          <p:nvPr/>
        </p:nvPicPr>
        <p:blipFill>
          <a:blip r:embed="rId6">
            <a:alphaModFix/>
          </a:blip>
          <a:stretch>
            <a:fillRect/>
          </a:stretch>
        </p:blipFill>
        <p:spPr>
          <a:xfrm>
            <a:off x="5785957" y="2170832"/>
            <a:ext cx="2778850" cy="1847550"/>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873</Words>
  <Application>Microsoft Office PowerPoint</Application>
  <PresentationFormat>On-screen Show (16:9)</PresentationFormat>
  <Paragraphs>56</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Source Sans Pro</vt:lpstr>
      <vt:lpstr>Raleway</vt:lpstr>
      <vt:lpstr>Arial</vt:lpstr>
      <vt:lpstr>Plum</vt:lpstr>
      <vt:lpstr>Jungle themed sensology</vt:lpstr>
      <vt:lpstr>Resources</vt:lpstr>
      <vt:lpstr>Say hello….</vt:lpstr>
      <vt:lpstr>Touch</vt:lpstr>
      <vt:lpstr>Smell</vt:lpstr>
      <vt:lpstr>Taste - may not be applicable to all pupils. Pupils unable to taste can smell the resources or feel.</vt:lpstr>
      <vt:lpstr>See</vt:lpstr>
      <vt:lpstr>Hear</vt:lpstr>
      <vt:lpstr>Relaxation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sensology</dc:title>
  <dc:creator>Christopher Whitehouse</dc:creator>
  <cp:lastModifiedBy>Christopher Whitehouse</cp:lastModifiedBy>
  <cp:revision>9</cp:revision>
  <dcterms:modified xsi:type="dcterms:W3CDTF">2020-07-14T19:02:07Z</dcterms:modified>
</cp:coreProperties>
</file>