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aleway"/>
      <p:regular r:id="rId15"/>
      <p:bold r:id="rId16"/>
      <p:italic r:id="rId17"/>
      <p:boldItalic r:id="rId18"/>
    </p:embeddedFont>
    <p:embeddedFont>
      <p:font typeface="Source Sans Pr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ourceSansPro-bold.fntdata"/><Relationship Id="rId11" Type="http://schemas.openxmlformats.org/officeDocument/2006/relationships/slide" Target="slides/slide6.xml"/><Relationship Id="rId22" Type="http://schemas.openxmlformats.org/officeDocument/2006/relationships/font" Target="fonts/SourceSansPro-boldItalic.fntdata"/><Relationship Id="rId10" Type="http://schemas.openxmlformats.org/officeDocument/2006/relationships/slide" Target="slides/slide5.xml"/><Relationship Id="rId21" Type="http://schemas.openxmlformats.org/officeDocument/2006/relationships/font" Target="fonts/SourceSansPr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aleway-regular.fntdata"/><Relationship Id="rId14" Type="http://schemas.openxmlformats.org/officeDocument/2006/relationships/slide" Target="slides/slide9.xml"/><Relationship Id="rId17" Type="http://schemas.openxmlformats.org/officeDocument/2006/relationships/font" Target="fonts/Raleway-italic.fntdata"/><Relationship Id="rId16" Type="http://schemas.openxmlformats.org/officeDocument/2006/relationships/font" Target="fonts/Raleway-bold.fntdata"/><Relationship Id="rId5" Type="http://schemas.openxmlformats.org/officeDocument/2006/relationships/notesMaster" Target="notesMasters/notesMaster1.xml"/><Relationship Id="rId19" Type="http://schemas.openxmlformats.org/officeDocument/2006/relationships/font" Target="fonts/SourceSansPro-regular.fntdata"/><Relationship Id="rId6" Type="http://schemas.openxmlformats.org/officeDocument/2006/relationships/slide" Target="slides/slide1.xml"/><Relationship Id="rId18" Type="http://schemas.openxmlformats.org/officeDocument/2006/relationships/font" Target="fonts/Raleway-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7f45d53eed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7f45d53eed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7f45d53ee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7f45d53e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7f45d53ee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7f45d53ee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7f45d53ee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7f45d53ee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7f45d53ee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7f45d53ee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7f45d53ee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7f45d53ee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7f45d53ee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7f45d53ee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7f45d53eed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7f45d53eed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youtube.com/watch?v=RuqvGiZi0qg" TargetMode="External"/><Relationship Id="rId4" Type="http://schemas.openxmlformats.org/officeDocument/2006/relationships/hyperlink" Target="https://www.youtube.com/watch?v=eBVqcTEC3zQ"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youtube.com/watch?v=rYoZgpAEkFs" TargetMode="External"/><Relationship Id="rId4" Type="http://schemas.openxmlformats.org/officeDocument/2006/relationships/hyperlink" Target="https://www.youtube.com/watch?v=8Q3OzzEp7mU" TargetMode="External"/><Relationship Id="rId5" Type="http://schemas.openxmlformats.org/officeDocument/2006/relationships/hyperlink" Target="https://www.youtube.com/watch?v=J6G0EuPAoKQ"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youtube.com/watch?v=WUXEeAXywCY&amp;t=1489s" TargetMode="External"/><Relationship Id="rId4" Type="http://schemas.openxmlformats.org/officeDocument/2006/relationships/hyperlink" Target="https://www.youtube.com/watch?v=5DiMoehAeOU&amp;t=54s" TargetMode="External"/><Relationship Id="rId5" Type="http://schemas.openxmlformats.org/officeDocument/2006/relationships/hyperlink" Target="https://www.youtube.com/watch?v=5HrkXT5Bc9E&amp;t=1056s" TargetMode="External"/><Relationship Id="rId6"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73333" y="128400"/>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Easter sensology</a:t>
            </a:r>
            <a:endParaRPr/>
          </a:p>
        </p:txBody>
      </p:sp>
      <p:sp>
        <p:nvSpPr>
          <p:cNvPr id="59" name="Google Shape;59;p13"/>
          <p:cNvSpPr txBox="1"/>
          <p:nvPr>
            <p:ph idx="1" type="subTitle"/>
          </p:nvPr>
        </p:nvSpPr>
        <p:spPr>
          <a:xfrm>
            <a:off x="311700" y="2735550"/>
            <a:ext cx="8520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The purpose of sensology is to develop body and sensory awareness. It should be a relaxing session in a quiet environment. Lighting can be low (if suitable) and any sensory lights can be turned on. Your child can either lie down or sit, depending on which they find more relaxing. Shared eye contact is encouraged during these sessions and if your child does not want to touch/taste/smell etc any of the resources then that is absolutely fine! Move steadily through the powerpoint, giving your child time to explore the resources and give reactions - encourage them to express their likes and dislikes for the things they explore. Relaxing music can be played on low in the background.</a:t>
            </a:r>
            <a:endParaRPr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Clr>
                <a:schemeClr val="dk1"/>
              </a:buClr>
              <a:buSzPts val="1100"/>
              <a:buFont typeface="Arial"/>
              <a:buNone/>
            </a:pPr>
            <a:r>
              <a:rPr lang="en" sz="1400">
                <a:solidFill>
                  <a:srgbClr val="000000"/>
                </a:solidFill>
              </a:rPr>
              <a:t>The powerpoint is designed to give information to you and so there is no need for your child to be positioned so that they can see it. I’ve put a list of resources  if you just wanted to print that part out and ignore the powerpoint.</a:t>
            </a:r>
            <a:endParaRPr sz="14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4"/>
          <p:cNvSpPr txBox="1"/>
          <p:nvPr>
            <p:ph type="ctrTitle"/>
          </p:nvPr>
        </p:nvSpPr>
        <p:spPr>
          <a:xfrm>
            <a:off x="411925" y="308100"/>
            <a:ext cx="8183700" cy="46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u="sng"/>
              <a:t>Resources</a:t>
            </a:r>
            <a:endParaRPr sz="2400" u="sng"/>
          </a:p>
        </p:txBody>
      </p:sp>
      <p:sp>
        <p:nvSpPr>
          <p:cNvPr id="65" name="Google Shape;65;p14"/>
          <p:cNvSpPr txBox="1"/>
          <p:nvPr>
            <p:ph idx="1" type="subTitle"/>
          </p:nvPr>
        </p:nvSpPr>
        <p:spPr>
          <a:xfrm>
            <a:off x="356925" y="1405500"/>
            <a:ext cx="8183700" cy="86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Say hello:</a:t>
            </a:r>
            <a:r>
              <a:rPr lang="en">
                <a:solidFill>
                  <a:srgbClr val="000000"/>
                </a:solidFill>
              </a:rPr>
              <a:t> Mirror</a:t>
            </a:r>
            <a:endParaRPr>
              <a:solidFill>
                <a:srgbClr val="000000"/>
              </a:solidFill>
            </a:endParaRPr>
          </a:p>
          <a:p>
            <a:pPr indent="0" lvl="0" marL="0" rtl="0" algn="l">
              <a:spcBef>
                <a:spcPts val="0"/>
              </a:spcBef>
              <a:spcAft>
                <a:spcPts val="0"/>
              </a:spcAft>
              <a:buNone/>
            </a:pPr>
            <a:r>
              <a:rPr b="1" lang="en">
                <a:solidFill>
                  <a:srgbClr val="000000"/>
                </a:solidFill>
              </a:rPr>
              <a:t>Touch</a:t>
            </a:r>
            <a:r>
              <a:rPr lang="en">
                <a:solidFill>
                  <a:srgbClr val="000000"/>
                </a:solidFill>
              </a:rPr>
              <a:t>: Easter eggs / plastic eggs, shredded paper, feathers</a:t>
            </a:r>
            <a:endParaRPr>
              <a:solidFill>
                <a:srgbClr val="000000"/>
              </a:solidFill>
            </a:endParaRPr>
          </a:p>
          <a:p>
            <a:pPr indent="0" lvl="0" marL="0" rtl="0" algn="l">
              <a:spcBef>
                <a:spcPts val="0"/>
              </a:spcBef>
              <a:spcAft>
                <a:spcPts val="0"/>
              </a:spcAft>
              <a:buNone/>
            </a:pPr>
            <a:r>
              <a:rPr b="1" lang="en">
                <a:solidFill>
                  <a:srgbClr val="000000"/>
                </a:solidFill>
              </a:rPr>
              <a:t>Smell</a:t>
            </a:r>
            <a:r>
              <a:rPr lang="en">
                <a:solidFill>
                  <a:srgbClr val="000000"/>
                </a:solidFill>
              </a:rPr>
              <a:t>: Chocolate and mixed spice</a:t>
            </a:r>
            <a:endParaRPr>
              <a:solidFill>
                <a:srgbClr val="000000"/>
              </a:solidFill>
            </a:endParaRPr>
          </a:p>
          <a:p>
            <a:pPr indent="0" lvl="0" marL="0" rtl="0" algn="l">
              <a:spcBef>
                <a:spcPts val="0"/>
              </a:spcBef>
              <a:spcAft>
                <a:spcPts val="0"/>
              </a:spcAft>
              <a:buNone/>
            </a:pPr>
            <a:r>
              <a:rPr b="1" lang="en">
                <a:solidFill>
                  <a:srgbClr val="000000"/>
                </a:solidFill>
              </a:rPr>
              <a:t>Taste</a:t>
            </a:r>
            <a:r>
              <a:rPr lang="en">
                <a:solidFill>
                  <a:srgbClr val="000000"/>
                </a:solidFill>
              </a:rPr>
              <a:t>: Chocolate (or melted chocolate) and jam </a:t>
            </a:r>
            <a:endParaRPr>
              <a:solidFill>
                <a:srgbClr val="000000"/>
              </a:solidFill>
            </a:endParaRPr>
          </a:p>
          <a:p>
            <a:pPr indent="0" lvl="0" marL="0" rtl="0" algn="l">
              <a:spcBef>
                <a:spcPts val="0"/>
              </a:spcBef>
              <a:spcAft>
                <a:spcPts val="0"/>
              </a:spcAft>
              <a:buNone/>
            </a:pPr>
            <a:r>
              <a:rPr b="1" lang="en">
                <a:solidFill>
                  <a:srgbClr val="000000"/>
                </a:solidFill>
              </a:rPr>
              <a:t>See:</a:t>
            </a:r>
            <a:r>
              <a:rPr lang="en">
                <a:solidFill>
                  <a:srgbClr val="000000"/>
                </a:solidFill>
              </a:rPr>
              <a:t> Foil, shiny paper and torches. Rabbit or lamb cuddly toys can also be used.</a:t>
            </a:r>
            <a:endParaRPr>
              <a:solidFill>
                <a:srgbClr val="000000"/>
              </a:solidFill>
            </a:endParaRPr>
          </a:p>
          <a:p>
            <a:pPr indent="0" lvl="0" marL="0" rtl="0" algn="l">
              <a:spcBef>
                <a:spcPts val="0"/>
              </a:spcBef>
              <a:spcAft>
                <a:spcPts val="0"/>
              </a:spcAft>
              <a:buNone/>
            </a:pPr>
            <a:r>
              <a:rPr b="1" lang="en">
                <a:solidFill>
                  <a:srgbClr val="000000"/>
                </a:solidFill>
              </a:rPr>
              <a:t>Sound</a:t>
            </a:r>
            <a:r>
              <a:rPr lang="en">
                <a:solidFill>
                  <a:srgbClr val="000000"/>
                </a:solidFill>
              </a:rPr>
              <a:t>: youtube links (could also use rainmaker, umbrella and water spray if you have it available).</a:t>
            </a:r>
            <a:endParaRPr>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Say hello….</a:t>
            </a:r>
            <a:endParaRPr/>
          </a:p>
        </p:txBody>
      </p:sp>
      <p:sp>
        <p:nvSpPr>
          <p:cNvPr id="71" name="Google Shape;71;p15"/>
          <p:cNvSpPr txBox="1"/>
          <p:nvPr>
            <p:ph idx="1" type="body"/>
          </p:nvPr>
        </p:nvSpPr>
        <p:spPr>
          <a:xfrm>
            <a:off x="311700" y="1152475"/>
            <a:ext cx="8520600" cy="364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Encourage your child to look at themselves in the mirror. Begin by talking to them about the parts of the body they can see in the mirror (head, eyes, nose, ears etc) and then move on to point/tap to other parts of their body such as their arms, legs, hands, feet etc. </a:t>
            </a:r>
            <a:endParaRPr/>
          </a:p>
          <a:p>
            <a:pPr indent="0" lvl="0" marL="0" rtl="0" algn="l">
              <a:spcBef>
                <a:spcPts val="1600"/>
              </a:spcBef>
              <a:spcAft>
                <a:spcPts val="0"/>
              </a:spcAft>
              <a:buNone/>
            </a:pPr>
            <a:r>
              <a:rPr lang="en"/>
              <a:t>Sing Head, Shoulders, Knees and Toes with your child - patting the parts of their body along with the music. Alternatively, sing ‘One Little Finger’ with your child, following the actions with them.</a:t>
            </a:r>
            <a:endParaRPr/>
          </a:p>
          <a:p>
            <a:pPr indent="0" lvl="0" marL="0" rtl="0" algn="l">
              <a:spcBef>
                <a:spcPts val="1600"/>
              </a:spcBef>
              <a:spcAft>
                <a:spcPts val="0"/>
              </a:spcAft>
              <a:buNone/>
            </a:pPr>
            <a:r>
              <a:rPr lang="en"/>
              <a:t>Head, shoulders, knees and toes: </a:t>
            </a:r>
            <a:r>
              <a:rPr lang="en" sz="1400" u="sng">
                <a:solidFill>
                  <a:schemeClr val="hlink"/>
                </a:solidFill>
                <a:latin typeface="Arial"/>
                <a:ea typeface="Arial"/>
                <a:cs typeface="Arial"/>
                <a:sym typeface="Arial"/>
                <a:hlinkClick r:id="rId3"/>
              </a:rPr>
              <a:t>https://www.youtube.com/watch?v=RuqvGiZi0qg</a:t>
            </a:r>
            <a:r>
              <a:rPr lang="en" sz="1400"/>
              <a:t> </a:t>
            </a:r>
            <a:endParaRPr sz="1400"/>
          </a:p>
          <a:p>
            <a:pPr indent="0" lvl="0" marL="0" rtl="0" algn="l">
              <a:spcBef>
                <a:spcPts val="1600"/>
              </a:spcBef>
              <a:spcAft>
                <a:spcPts val="0"/>
              </a:spcAft>
              <a:buNone/>
            </a:pPr>
            <a:r>
              <a:rPr lang="en"/>
              <a:t>One Little Finger: </a:t>
            </a:r>
            <a:r>
              <a:rPr lang="en" sz="1400" u="sng">
                <a:solidFill>
                  <a:schemeClr val="hlink"/>
                </a:solidFill>
                <a:latin typeface="Arial"/>
                <a:ea typeface="Arial"/>
                <a:cs typeface="Arial"/>
                <a:sym typeface="Arial"/>
                <a:hlinkClick r:id="rId4"/>
              </a:rPr>
              <a:t>https://www.youtube.com/watch?v=eBVqcTEC3zQ</a:t>
            </a:r>
            <a:endParaRPr sz="1400"/>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Touch</a:t>
            </a:r>
            <a:endParaRPr/>
          </a:p>
        </p:txBody>
      </p:sp>
      <p:sp>
        <p:nvSpPr>
          <p:cNvPr id="77" name="Google Shape;77;p16"/>
          <p:cNvSpPr txBox="1"/>
          <p:nvPr>
            <p:ph idx="1" type="body"/>
          </p:nvPr>
        </p:nvSpPr>
        <p:spPr>
          <a:xfrm>
            <a:off x="311700" y="1152475"/>
            <a:ext cx="8520600" cy="399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Briefly introduce that we use our bodies and our hands to touch. Encourage your child to explore the feel of  plastic easter eggs, shredded paper and the feathers. They can either explore with their hands or they can be moved on their bodies.</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Feel: Eggs, shredded paper, feathers</a:t>
            </a:r>
            <a:endParaRPr/>
          </a:p>
        </p:txBody>
      </p:sp>
      <p:pic>
        <p:nvPicPr>
          <p:cNvPr id="78" name="Google Shape;78;p16"/>
          <p:cNvPicPr preferRelativeResize="0"/>
          <p:nvPr/>
        </p:nvPicPr>
        <p:blipFill>
          <a:blip r:embed="rId3">
            <a:alphaModFix/>
          </a:blip>
          <a:stretch>
            <a:fillRect/>
          </a:stretch>
        </p:blipFill>
        <p:spPr>
          <a:xfrm>
            <a:off x="643975" y="2414663"/>
            <a:ext cx="1866900" cy="1866900"/>
          </a:xfrm>
          <a:prstGeom prst="rect">
            <a:avLst/>
          </a:prstGeom>
          <a:noFill/>
          <a:ln>
            <a:noFill/>
          </a:ln>
        </p:spPr>
      </p:pic>
      <p:pic>
        <p:nvPicPr>
          <p:cNvPr id="79" name="Google Shape;79;p16"/>
          <p:cNvPicPr preferRelativeResize="0"/>
          <p:nvPr/>
        </p:nvPicPr>
        <p:blipFill>
          <a:blip r:embed="rId4">
            <a:alphaModFix/>
          </a:blip>
          <a:stretch>
            <a:fillRect/>
          </a:stretch>
        </p:blipFill>
        <p:spPr>
          <a:xfrm>
            <a:off x="3008038" y="2476588"/>
            <a:ext cx="2619375" cy="1743075"/>
          </a:xfrm>
          <a:prstGeom prst="rect">
            <a:avLst/>
          </a:prstGeom>
          <a:noFill/>
          <a:ln>
            <a:noFill/>
          </a:ln>
        </p:spPr>
      </p:pic>
      <p:pic>
        <p:nvPicPr>
          <p:cNvPr id="80" name="Google Shape;80;p16"/>
          <p:cNvPicPr preferRelativeResize="0"/>
          <p:nvPr/>
        </p:nvPicPr>
        <p:blipFill>
          <a:blip r:embed="rId5">
            <a:alphaModFix/>
          </a:blip>
          <a:stretch>
            <a:fillRect/>
          </a:stretch>
        </p:blipFill>
        <p:spPr>
          <a:xfrm>
            <a:off x="6124588" y="2276575"/>
            <a:ext cx="2143125" cy="2143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Smell</a:t>
            </a:r>
            <a:endParaRPr/>
          </a:p>
        </p:txBody>
      </p:sp>
      <p:sp>
        <p:nvSpPr>
          <p:cNvPr id="86" name="Google Shape;86;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Introduce that we use our nose to smell, indicating to your child where their nose is (or asking them to show you themselves). Encourage your child to smell a piece of chocolate first and then the mixed spice (do so in this order as the mixed spice scent is much stronger :) ) Encourage your child to express likes or dislikes for the scents.</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Smell: Chocolate and Mixed spice </a:t>
            </a:r>
            <a:endParaRPr/>
          </a:p>
          <a:p>
            <a:pPr indent="0" lvl="0" marL="0" rtl="0" algn="l">
              <a:spcBef>
                <a:spcPts val="1600"/>
              </a:spcBef>
              <a:spcAft>
                <a:spcPts val="1600"/>
              </a:spcAft>
              <a:buNone/>
            </a:pPr>
            <a:r>
              <a:t/>
            </a:r>
            <a:endParaRPr/>
          </a:p>
        </p:txBody>
      </p:sp>
      <p:pic>
        <p:nvPicPr>
          <p:cNvPr id="87" name="Google Shape;87;p17"/>
          <p:cNvPicPr preferRelativeResize="0"/>
          <p:nvPr/>
        </p:nvPicPr>
        <p:blipFill rotWithShape="1">
          <a:blip r:embed="rId3">
            <a:alphaModFix/>
          </a:blip>
          <a:srcRect b="0" l="0" r="0" t="13703"/>
          <a:stretch/>
        </p:blipFill>
        <p:spPr>
          <a:xfrm>
            <a:off x="1347125" y="2755050"/>
            <a:ext cx="2101925" cy="1813825"/>
          </a:xfrm>
          <a:prstGeom prst="rect">
            <a:avLst/>
          </a:prstGeom>
          <a:noFill/>
          <a:ln>
            <a:noFill/>
          </a:ln>
        </p:spPr>
      </p:pic>
      <p:pic>
        <p:nvPicPr>
          <p:cNvPr id="88" name="Google Shape;88;p17"/>
          <p:cNvPicPr preferRelativeResize="0"/>
          <p:nvPr/>
        </p:nvPicPr>
        <p:blipFill>
          <a:blip r:embed="rId4">
            <a:alphaModFix/>
          </a:blip>
          <a:stretch>
            <a:fillRect/>
          </a:stretch>
        </p:blipFill>
        <p:spPr>
          <a:xfrm>
            <a:off x="4571999" y="2687774"/>
            <a:ext cx="1940450" cy="1940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Taste - </a:t>
            </a:r>
            <a:r>
              <a:rPr lang="en" sz="1000"/>
              <a:t>may not be applicable to all pupils. Pupils unable to taste can smell the resources or feel.</a:t>
            </a:r>
            <a:endParaRPr sz="1000"/>
          </a:p>
        </p:txBody>
      </p:sp>
      <p:sp>
        <p:nvSpPr>
          <p:cNvPr id="94" name="Google Shape;94;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Introduce that we use our mouth to taste, indicating to your child where their mouth is (or asking them to show you themselves). </a:t>
            </a:r>
            <a:r>
              <a:rPr lang="en"/>
              <a:t>Offer your child a taste of a fruit jam that you have readily available and then offer a taste of chocolate!  Encourage your child your child to express their likes and dislikes towards the food.</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Taste: Fruit jam and chocolate</a:t>
            </a:r>
            <a:endParaRPr/>
          </a:p>
        </p:txBody>
      </p:sp>
      <p:pic>
        <p:nvPicPr>
          <p:cNvPr id="95" name="Google Shape;95;p18"/>
          <p:cNvPicPr preferRelativeResize="0"/>
          <p:nvPr/>
        </p:nvPicPr>
        <p:blipFill rotWithShape="1">
          <a:blip r:embed="rId3">
            <a:alphaModFix/>
          </a:blip>
          <a:srcRect b="13156" l="0" r="0" t="0"/>
          <a:stretch/>
        </p:blipFill>
        <p:spPr>
          <a:xfrm>
            <a:off x="1987525" y="2507775"/>
            <a:ext cx="1598844" cy="2086525"/>
          </a:xfrm>
          <a:prstGeom prst="rect">
            <a:avLst/>
          </a:prstGeom>
          <a:noFill/>
          <a:ln>
            <a:noFill/>
          </a:ln>
        </p:spPr>
      </p:pic>
      <p:pic>
        <p:nvPicPr>
          <p:cNvPr id="96" name="Google Shape;96;p18"/>
          <p:cNvPicPr preferRelativeResize="0"/>
          <p:nvPr/>
        </p:nvPicPr>
        <p:blipFill rotWithShape="1">
          <a:blip r:embed="rId4">
            <a:alphaModFix/>
          </a:blip>
          <a:srcRect b="0" l="0" r="0" t="13703"/>
          <a:stretch/>
        </p:blipFill>
        <p:spPr>
          <a:xfrm>
            <a:off x="4144550" y="2644125"/>
            <a:ext cx="2101925" cy="1813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a:t>
            </a:r>
            <a:endParaRPr/>
          </a:p>
        </p:txBody>
      </p:sp>
      <p:sp>
        <p:nvSpPr>
          <p:cNvPr id="102" name="Google Shape;102;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Introduce that we use our eyes to see, indicating to your child where their eyes are (or asking them to show you themselves). Show your child, one at a time, the eggs, shiny foil/material and (if available) the lamb/rabbit toy. </a:t>
            </a:r>
            <a:r>
              <a:rPr lang="en"/>
              <a:t>A torch light could also be shined onto the foil / shiny material to create a different pattern of light for your child to track and observe.</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See: </a:t>
            </a:r>
            <a:r>
              <a:rPr lang="en"/>
              <a:t>Plastic eggs, foil or shiny material. Lamb or rabbit toy if available.</a:t>
            </a:r>
            <a:endParaRPr/>
          </a:p>
        </p:txBody>
      </p:sp>
      <p:pic>
        <p:nvPicPr>
          <p:cNvPr id="103" name="Google Shape;103;p19"/>
          <p:cNvPicPr preferRelativeResize="0"/>
          <p:nvPr/>
        </p:nvPicPr>
        <p:blipFill>
          <a:blip r:embed="rId3">
            <a:alphaModFix/>
          </a:blip>
          <a:stretch>
            <a:fillRect/>
          </a:stretch>
        </p:blipFill>
        <p:spPr>
          <a:xfrm>
            <a:off x="6366550" y="2944600"/>
            <a:ext cx="1866900" cy="1866900"/>
          </a:xfrm>
          <a:prstGeom prst="rect">
            <a:avLst/>
          </a:prstGeom>
          <a:noFill/>
          <a:ln>
            <a:noFill/>
          </a:ln>
        </p:spPr>
      </p:pic>
      <p:pic>
        <p:nvPicPr>
          <p:cNvPr id="104" name="Google Shape;104;p19"/>
          <p:cNvPicPr preferRelativeResize="0"/>
          <p:nvPr/>
        </p:nvPicPr>
        <p:blipFill>
          <a:blip r:embed="rId4">
            <a:alphaModFix/>
          </a:blip>
          <a:stretch>
            <a:fillRect/>
          </a:stretch>
        </p:blipFill>
        <p:spPr>
          <a:xfrm>
            <a:off x="668625" y="2944588"/>
            <a:ext cx="1866900" cy="1866900"/>
          </a:xfrm>
          <a:prstGeom prst="rect">
            <a:avLst/>
          </a:prstGeom>
          <a:noFill/>
          <a:ln>
            <a:noFill/>
          </a:ln>
        </p:spPr>
      </p:pic>
      <p:pic>
        <p:nvPicPr>
          <p:cNvPr id="105" name="Google Shape;105;p19"/>
          <p:cNvPicPr preferRelativeResize="0"/>
          <p:nvPr/>
        </p:nvPicPr>
        <p:blipFill>
          <a:blip r:embed="rId5">
            <a:alphaModFix/>
          </a:blip>
          <a:stretch>
            <a:fillRect/>
          </a:stretch>
        </p:blipFill>
        <p:spPr>
          <a:xfrm>
            <a:off x="3022288" y="3077950"/>
            <a:ext cx="2857500" cy="1600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Hear</a:t>
            </a:r>
            <a:endParaRPr/>
          </a:p>
        </p:txBody>
      </p:sp>
      <p:sp>
        <p:nvSpPr>
          <p:cNvPr id="111" name="Google Shape;111;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t>Introduce that we use our ears to hear, indicating to your child where their ears are (or asking them to show you themselves). Listen to the sound clips below with your child.</a:t>
            </a:r>
            <a:endParaRPr/>
          </a:p>
          <a:p>
            <a:pPr indent="0" lvl="0" marL="0" rtl="0" algn="l">
              <a:spcBef>
                <a:spcPts val="1600"/>
              </a:spcBef>
              <a:spcAft>
                <a:spcPts val="0"/>
              </a:spcAft>
              <a:buNone/>
            </a:pPr>
            <a:r>
              <a:rPr lang="en"/>
              <a:t>Birds tweeting - </a:t>
            </a:r>
            <a:r>
              <a:rPr lang="en" sz="1100" u="sng">
                <a:solidFill>
                  <a:schemeClr val="hlink"/>
                </a:solidFill>
                <a:latin typeface="Arial"/>
                <a:ea typeface="Arial"/>
                <a:cs typeface="Arial"/>
                <a:sym typeface="Arial"/>
                <a:hlinkClick r:id="rId3"/>
              </a:rPr>
              <a:t>https://www.youtube.com/watch?v=rYoZgpAEkFs</a:t>
            </a:r>
            <a:endParaRPr/>
          </a:p>
          <a:p>
            <a:pPr indent="0" lvl="0" marL="0" rtl="0" algn="l">
              <a:spcBef>
                <a:spcPts val="1600"/>
              </a:spcBef>
              <a:spcAft>
                <a:spcPts val="0"/>
              </a:spcAft>
              <a:buNone/>
            </a:pPr>
            <a:r>
              <a:rPr lang="en"/>
              <a:t>Sounds of lambs - </a:t>
            </a:r>
            <a:r>
              <a:rPr lang="en" sz="1100" u="sng">
                <a:solidFill>
                  <a:schemeClr val="hlink"/>
                </a:solidFill>
                <a:latin typeface="Arial"/>
                <a:ea typeface="Arial"/>
                <a:cs typeface="Arial"/>
                <a:sym typeface="Arial"/>
                <a:hlinkClick r:id="rId4"/>
              </a:rPr>
              <a:t>https://www.youtube.com/watch?v=8Q3OzzEp7mU</a:t>
            </a:r>
            <a:endParaRPr/>
          </a:p>
          <a:p>
            <a:pPr indent="0" lvl="0" marL="0" rtl="0" algn="l">
              <a:spcBef>
                <a:spcPts val="1600"/>
              </a:spcBef>
              <a:spcAft>
                <a:spcPts val="0"/>
              </a:spcAft>
              <a:buNone/>
            </a:pPr>
            <a:r>
              <a:rPr lang="en"/>
              <a:t>Sounds of rain - </a:t>
            </a:r>
            <a:r>
              <a:rPr lang="en" sz="1100" u="sng">
                <a:solidFill>
                  <a:schemeClr val="hlink"/>
                </a:solidFill>
                <a:latin typeface="Arial"/>
                <a:ea typeface="Arial"/>
                <a:cs typeface="Arial"/>
                <a:sym typeface="Arial"/>
                <a:hlinkClick r:id="rId5"/>
              </a:rPr>
              <a:t>https://www.youtube.com/watch?v=J6G0EuPAoKQ</a:t>
            </a:r>
            <a:endParaRPr/>
          </a:p>
          <a:p>
            <a:pPr indent="0" lvl="0" marL="0" rtl="0" algn="l">
              <a:spcBef>
                <a:spcPts val="1600"/>
              </a:spcBef>
              <a:spcAft>
                <a:spcPts val="0"/>
              </a:spcAft>
              <a:buNone/>
            </a:pPr>
            <a:r>
              <a:rPr lang="en" sz="1400"/>
              <a:t>For the rain you could use a rainmaker instrument (if you have one available). Or you could open up an umbrella and hold over your child’s head, use a water spray to spray water onto the umbrella so that they can hear the sound of the water as it falls onto the umbrella. </a:t>
            </a:r>
            <a:endParaRPr sz="1400"/>
          </a:p>
          <a:p>
            <a:pPr indent="0" lvl="0" marL="0" rtl="0" algn="l">
              <a:spcBef>
                <a:spcPts val="16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Relaxation</a:t>
            </a:r>
            <a:endParaRPr/>
          </a:p>
        </p:txBody>
      </p:sp>
      <p:sp>
        <p:nvSpPr>
          <p:cNvPr id="117" name="Google Shape;117;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Relax with your child, listening to the music and perhaps giving them a massage. You could also blow bubbles for your child (if you have these available).</a:t>
            </a:r>
            <a:endParaRPr/>
          </a:p>
          <a:p>
            <a:pPr indent="0" lvl="0" marL="0" rtl="0" algn="l">
              <a:spcBef>
                <a:spcPts val="1600"/>
              </a:spcBef>
              <a:spcAft>
                <a:spcPts val="0"/>
              </a:spcAft>
              <a:buNone/>
            </a:pPr>
            <a:r>
              <a:rPr lang="en"/>
              <a:t>So ideas for relaxation music:</a:t>
            </a:r>
            <a:endParaRPr/>
          </a:p>
          <a:p>
            <a:pPr indent="0" lvl="0" marL="0" rtl="0" algn="l">
              <a:spcBef>
                <a:spcPts val="1600"/>
              </a:spcBef>
              <a:spcAft>
                <a:spcPts val="0"/>
              </a:spcAft>
              <a:buNone/>
            </a:pPr>
            <a:r>
              <a:rPr lang="en" sz="1100" u="sng">
                <a:solidFill>
                  <a:schemeClr val="hlink"/>
                </a:solidFill>
                <a:latin typeface="Arial"/>
                <a:ea typeface="Arial"/>
                <a:cs typeface="Arial"/>
                <a:sym typeface="Arial"/>
                <a:hlinkClick r:id="rId3"/>
              </a:rPr>
              <a:t>https://www.youtube.com/watch?v=WUXEeAXywCY&amp;t=1489s</a:t>
            </a:r>
            <a:endParaRPr/>
          </a:p>
          <a:p>
            <a:pPr indent="0" lvl="0" marL="0" rtl="0" algn="l">
              <a:spcBef>
                <a:spcPts val="1600"/>
              </a:spcBef>
              <a:spcAft>
                <a:spcPts val="0"/>
              </a:spcAft>
              <a:buNone/>
            </a:pPr>
            <a:r>
              <a:rPr lang="en" sz="1100" u="sng">
                <a:solidFill>
                  <a:schemeClr val="hlink"/>
                </a:solidFill>
                <a:latin typeface="Arial"/>
                <a:ea typeface="Arial"/>
                <a:cs typeface="Arial"/>
                <a:sym typeface="Arial"/>
                <a:hlinkClick r:id="rId4"/>
              </a:rPr>
              <a:t>https://www.youtube.com/watch?v=5DiMoehAeOU&amp;t=54s</a:t>
            </a:r>
            <a:endParaRPr/>
          </a:p>
          <a:p>
            <a:pPr indent="0" lvl="0" marL="0" rtl="0" algn="l">
              <a:spcBef>
                <a:spcPts val="1600"/>
              </a:spcBef>
              <a:spcAft>
                <a:spcPts val="0"/>
              </a:spcAft>
              <a:buNone/>
            </a:pPr>
            <a:r>
              <a:rPr lang="en" sz="1100" u="sng">
                <a:solidFill>
                  <a:schemeClr val="hlink"/>
                </a:solidFill>
                <a:latin typeface="Arial"/>
                <a:ea typeface="Arial"/>
                <a:cs typeface="Arial"/>
                <a:sym typeface="Arial"/>
                <a:hlinkClick r:id="rId5"/>
              </a:rPr>
              <a:t>https://www.youtube.com/watch?v=5HrkXT5Bc9E&amp;t=1056s</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18" name="Google Shape;118;p21"/>
          <p:cNvPicPr preferRelativeResize="0"/>
          <p:nvPr/>
        </p:nvPicPr>
        <p:blipFill>
          <a:blip r:embed="rId6">
            <a:alphaModFix/>
          </a:blip>
          <a:stretch>
            <a:fillRect/>
          </a:stretch>
        </p:blipFill>
        <p:spPr>
          <a:xfrm>
            <a:off x="5785957" y="2170832"/>
            <a:ext cx="2778850" cy="1847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