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3" r:id="rId3"/>
    <p:sldId id="262" r:id="rId4"/>
    <p:sldId id="277" r:id="rId5"/>
    <p:sldId id="275" r:id="rId6"/>
    <p:sldId id="278" r:id="rId7"/>
    <p:sldId id="276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Twinkl" panose="02000000000000000000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616"/>
    <a:srgbClr val="F8BD95"/>
    <a:srgbClr val="0076B0"/>
    <a:srgbClr val="47B1E5"/>
    <a:srgbClr val="00649C"/>
    <a:srgbClr val="01407D"/>
    <a:srgbClr val="E94E1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28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37C32D-C96F-47B1-B6E1-A5F4D1A8972B}"/>
              </a:ext>
            </a:extLst>
          </p:cNvPr>
          <p:cNvSpPr/>
          <p:nvPr/>
        </p:nvSpPr>
        <p:spPr>
          <a:xfrm>
            <a:off x="873382" y="2093496"/>
            <a:ext cx="3462677" cy="838900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Cover your head.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6C528E-2A25-4D9E-ACEA-07F950694838}"/>
              </a:ext>
            </a:extLst>
          </p:cNvPr>
          <p:cNvSpPr/>
          <p:nvPr/>
        </p:nvSpPr>
        <p:spPr>
          <a:xfrm>
            <a:off x="873381" y="3009735"/>
            <a:ext cx="3523959" cy="838900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Take off your shoes and wash hands and feet before entering.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51C9B83-7F97-42DA-B4A3-C00F2327FC49}"/>
              </a:ext>
            </a:extLst>
          </p:cNvPr>
          <p:cNvSpPr/>
          <p:nvPr/>
        </p:nvSpPr>
        <p:spPr>
          <a:xfrm>
            <a:off x="842740" y="3916340"/>
            <a:ext cx="3523960" cy="1354958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When you enter the main prayer hall, bow in front of the holy book, touching the floor with your forehead.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97169-568D-434E-AB49-F929FA3F380F}"/>
              </a:ext>
            </a:extLst>
          </p:cNvPr>
          <p:cNvSpPr txBox="1"/>
          <p:nvPr/>
        </p:nvSpPr>
        <p:spPr>
          <a:xfrm>
            <a:off x="1157751" y="1321491"/>
            <a:ext cx="66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Anyone is welcome in a gurdwara but there are certain rules to follow: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BBFC5-391B-4C52-B622-CD82238328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2"/>
          <a:stretch/>
        </p:blipFill>
        <p:spPr>
          <a:xfrm>
            <a:off x="2361170" y="1761033"/>
            <a:ext cx="1974889" cy="1161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DC7DE-971C-4363-9300-E45ABE9B8E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9" t="43222" r="1" b="12504"/>
          <a:stretch/>
        </p:blipFill>
        <p:spPr>
          <a:xfrm>
            <a:off x="4142813" y="3000100"/>
            <a:ext cx="657097" cy="838900"/>
          </a:xfrm>
          <a:prstGeom prst="round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AD153C-9408-4007-BA1A-599B2D930F2F}"/>
              </a:ext>
            </a:extLst>
          </p:cNvPr>
          <p:cNvSpPr/>
          <p:nvPr/>
        </p:nvSpPr>
        <p:spPr>
          <a:xfrm>
            <a:off x="862354" y="5376699"/>
            <a:ext cx="3523960" cy="838900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Offer a donation such as money, flowers or food.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A7788F-07E4-4BD6-87FE-25370C467BFB}"/>
              </a:ext>
            </a:extLst>
          </p:cNvPr>
          <p:cNvSpPr/>
          <p:nvPr/>
        </p:nvSpPr>
        <p:spPr>
          <a:xfrm>
            <a:off x="4859217" y="2076405"/>
            <a:ext cx="3566162" cy="1277094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Sit quietly on the floor with your legs crossed, facing the Guru </a:t>
            </a:r>
            <a:r>
              <a:rPr lang="en-GB" dirty="0" err="1">
                <a:solidFill>
                  <a:schemeClr val="tx1"/>
                </a:solidFill>
              </a:rPr>
              <a:t>Granth</a:t>
            </a:r>
            <a:r>
              <a:rPr lang="en-GB" dirty="0">
                <a:solidFill>
                  <a:schemeClr val="tx1"/>
                </a:solidFill>
              </a:rPr>
              <a:t> Sahib.</a:t>
            </a:r>
            <a:br>
              <a:rPr lang="en-GB" dirty="0"/>
            </a:b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2B4C73-35FC-4C13-A2AB-8F5094F3F99D}"/>
              </a:ext>
            </a:extLst>
          </p:cNvPr>
          <p:cNvSpPr/>
          <p:nvPr/>
        </p:nvSpPr>
        <p:spPr>
          <a:xfrm>
            <a:off x="4859217" y="3470785"/>
            <a:ext cx="3523960" cy="838899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Never point your feet at the Guru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</a:rPr>
              <a:t>Granth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Sahib as this is disrespectful.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3FC8BA-26B4-4117-AA03-0C7907940814}"/>
              </a:ext>
            </a:extLst>
          </p:cNvPr>
          <p:cNvSpPr/>
          <p:nvPr/>
        </p:nvSpPr>
        <p:spPr>
          <a:xfrm>
            <a:off x="4859217" y="4426970"/>
            <a:ext cx="3523960" cy="691464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Men and women sit in different places.</a:t>
            </a:r>
            <a:br>
              <a:rPr lang="en-GB" dirty="0"/>
            </a:br>
            <a:endParaRPr lang="en-GB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62C8482-D5D9-433B-B5DF-23F55C6E2B50}"/>
              </a:ext>
            </a:extLst>
          </p:cNvPr>
          <p:cNvSpPr txBox="1">
            <a:spLocks/>
          </p:cNvSpPr>
          <p:nvPr/>
        </p:nvSpPr>
        <p:spPr>
          <a:xfrm>
            <a:off x="1157751" y="797837"/>
            <a:ext cx="6521108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sz="3600" i="0" dirty="0">
                <a:solidFill>
                  <a:srgbClr val="F88616"/>
                </a:solidFill>
                <a:effectLst/>
                <a:latin typeface="+mn-lt"/>
              </a:rPr>
              <a:t>Showing respect</a:t>
            </a:r>
            <a:br>
              <a:rPr lang="en-GB" sz="1600" dirty="0"/>
            </a:br>
            <a:endParaRPr lang="en-GB" sz="3600" dirty="0">
              <a:solidFill>
                <a:srgbClr val="F8861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4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A97169-568D-434E-AB49-F929FA3F380F}"/>
              </a:ext>
            </a:extLst>
          </p:cNvPr>
          <p:cNvSpPr txBox="1"/>
          <p:nvPr/>
        </p:nvSpPr>
        <p:spPr>
          <a:xfrm>
            <a:off x="1258388" y="652553"/>
            <a:ext cx="66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F88616"/>
                </a:solidFill>
                <a:effectLst/>
              </a:rPr>
              <a:t>Plenary</a:t>
            </a:r>
            <a:endParaRPr lang="en-GB" sz="3600" b="1" dirty="0">
              <a:solidFill>
                <a:srgbClr val="F8861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E265A-116B-4B9C-A1A4-0BC7775DC411}"/>
              </a:ext>
            </a:extLst>
          </p:cNvPr>
          <p:cNvSpPr txBox="1"/>
          <p:nvPr/>
        </p:nvSpPr>
        <p:spPr>
          <a:xfrm>
            <a:off x="988421" y="1881052"/>
            <a:ext cx="7167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Why do you think it is important to many Sikhs to worship and eat 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together in the gurdwara?</a:t>
            </a:r>
            <a:endParaRPr lang="en-GB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Do you have any other questions about this place of worship?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5D434-636A-4B60-90C1-0B4A46C07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78" y="3635378"/>
            <a:ext cx="1613040" cy="24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8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686119" y="1830456"/>
            <a:ext cx="8137524" cy="3197088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1528" y="2052478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811530" y="2445453"/>
            <a:ext cx="7886700" cy="1409700"/>
          </a:xfrm>
        </p:spPr>
        <p:txBody>
          <a:bodyPr>
            <a:noAutofit/>
          </a:bodyPr>
          <a:lstStyle/>
          <a:p>
            <a:pPr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To learn about what you might see and experience at a Sikh gurdwara.</a:t>
            </a:r>
            <a:endParaRPr lang="en-GB" dirty="0">
              <a:solidFill>
                <a:srgbClr val="000000"/>
              </a:solidFill>
              <a:latin typeface="+mn-lt"/>
            </a:endParaRPr>
          </a:p>
          <a:p>
            <a:pPr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To learn about why it is an important place to many people.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37C32D-C96F-47B1-B6E1-A5F4D1A8972B}"/>
              </a:ext>
            </a:extLst>
          </p:cNvPr>
          <p:cNvSpPr/>
          <p:nvPr/>
        </p:nvSpPr>
        <p:spPr>
          <a:xfrm>
            <a:off x="1652631" y="1535992"/>
            <a:ext cx="5972961" cy="838899"/>
          </a:xfrm>
          <a:prstGeom prst="roundRect">
            <a:avLst/>
          </a:prstGeom>
          <a:solidFill>
            <a:srgbClr val="F88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 can list the things that are the same and different about Sikh gurdwaras around the world.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6C528E-2A25-4D9E-ACEA-07F950694838}"/>
              </a:ext>
            </a:extLst>
          </p:cNvPr>
          <p:cNvSpPr/>
          <p:nvPr/>
        </p:nvSpPr>
        <p:spPr>
          <a:xfrm>
            <a:off x="1652630" y="2481044"/>
            <a:ext cx="5972961" cy="838899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 can name and describe special objects that can be found inside.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51C9B83-7F97-42DA-B4A3-C00F2327FC49}"/>
              </a:ext>
            </a:extLst>
          </p:cNvPr>
          <p:cNvSpPr/>
          <p:nvPr/>
        </p:nvSpPr>
        <p:spPr>
          <a:xfrm>
            <a:off x="1661020" y="3426096"/>
            <a:ext cx="5972961" cy="838899"/>
          </a:xfrm>
          <a:prstGeom prst="roundRect">
            <a:avLst/>
          </a:prstGeom>
          <a:solidFill>
            <a:srgbClr val="F88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 understand why the gurdwara is an important place by describing what happens there.</a:t>
            </a:r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BFF379E-6193-47E4-89F1-23F5CF434369}"/>
              </a:ext>
            </a:extLst>
          </p:cNvPr>
          <p:cNvSpPr/>
          <p:nvPr/>
        </p:nvSpPr>
        <p:spPr>
          <a:xfrm>
            <a:off x="1652629" y="4352469"/>
            <a:ext cx="5972961" cy="838899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 can list rules for how to behave inside.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786046" y="6206052"/>
            <a:ext cx="6684453" cy="2295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700" b="0" i="0" u="none" strike="noStrike" dirty="0">
                <a:effectLst/>
                <a:latin typeface="Arial" panose="020B0604020202020204" pitchFamily="34" charset="0"/>
              </a:rPr>
              <a:t>Photos courtesy of Shaun D </a:t>
            </a:r>
            <a:r>
              <a:rPr lang="en-GB" sz="700" b="0" i="0" u="none" strike="noStrike" dirty="0" err="1">
                <a:effectLst/>
                <a:latin typeface="Arial" panose="020B0604020202020204" pitchFamily="34" charset="0"/>
              </a:rPr>
              <a:t>metaclfe</a:t>
            </a:r>
            <a:r>
              <a:rPr lang="en-GB" sz="700" b="0" i="0" u="none" strike="noStrike" dirty="0">
                <a:effectLst/>
                <a:latin typeface="Arial" panose="020B0604020202020204" pitchFamily="34" charset="0"/>
              </a:rPr>
              <a:t> away in Thailand and </a:t>
            </a:r>
            <a:r>
              <a:rPr lang="en-GB" sz="700" b="0" i="0" u="none" strike="noStrike" dirty="0" err="1">
                <a:effectLst/>
                <a:latin typeface="Arial" panose="020B0604020202020204" pitchFamily="34" charset="0"/>
              </a:rPr>
              <a:t>jasleen_kaur</a:t>
            </a:r>
            <a:r>
              <a:rPr lang="en-GB" sz="700" b="0" i="0" u="none" strike="noStrike" dirty="0">
                <a:effectLst/>
                <a:latin typeface="Arial" panose="020B0604020202020204" pitchFamily="34" charset="0"/>
              </a:rPr>
              <a:t>  (@flickr.com) - granted under creative commons licence - attribution</a:t>
            </a:r>
            <a:endParaRPr lang="en-GB" altLang="en-US" sz="7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5A201A2-A98E-4C7E-A02B-27E7C0B4DF66}"/>
              </a:ext>
            </a:extLst>
          </p:cNvPr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i="0" u="none" strike="noStrike" dirty="0">
                <a:solidFill>
                  <a:srgbClr val="F88616"/>
                </a:solidFill>
                <a:effectLst/>
                <a:latin typeface="+mn-lt"/>
              </a:rPr>
              <a:t>Starter Activity</a:t>
            </a:r>
            <a:endParaRPr lang="en-GB" sz="3600" dirty="0">
              <a:solidFill>
                <a:srgbClr val="F88616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5E677-AE58-423B-9D40-C9880B477303}"/>
              </a:ext>
            </a:extLst>
          </p:cNvPr>
          <p:cNvSpPr txBox="1"/>
          <p:nvPr/>
        </p:nvSpPr>
        <p:spPr>
          <a:xfrm>
            <a:off x="1991815" y="1490663"/>
            <a:ext cx="515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What do all of these buildings have in common?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3C8C867-FD57-45F7-A0E9-A805DC9B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0" y="1891256"/>
            <a:ext cx="2964357" cy="2224325"/>
          </a:xfrm>
          <a:prstGeom prst="roundRect">
            <a:avLst/>
          </a:prstGeom>
          <a:noFill/>
          <a:ln w="28575">
            <a:solidFill>
              <a:srgbClr val="F886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3246A474-BC47-4AE2-8ABD-230006F1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79" y="3265013"/>
            <a:ext cx="2032000" cy="2707934"/>
          </a:xfrm>
          <a:prstGeom prst="roundRect">
            <a:avLst/>
          </a:prstGeom>
          <a:noFill/>
          <a:ln w="28575">
            <a:solidFill>
              <a:srgbClr val="0064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A235E6F-239B-4EFE-854C-42724692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11" y="2123816"/>
            <a:ext cx="2655688" cy="1991765"/>
          </a:xfrm>
          <a:prstGeom prst="roundRect">
            <a:avLst/>
          </a:prstGeom>
          <a:noFill/>
          <a:ln w="28575">
            <a:solidFill>
              <a:srgbClr val="F8861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7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2397257" y="6245477"/>
            <a:ext cx="4349486" cy="11337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850" dirty="0"/>
              <a:t>Photo courtesy Ajay </a:t>
            </a:r>
            <a:r>
              <a:rPr lang="en-GB" sz="850" dirty="0" err="1"/>
              <a:t>Tallam</a:t>
            </a:r>
            <a:r>
              <a:rPr lang="en-GB" sz="850" dirty="0"/>
              <a:t> (@flickr.com) - granted under creative commons licence - attribution</a:t>
            </a:r>
            <a:endParaRPr lang="en-GB" altLang="en-US" sz="85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5A201A2-A98E-4C7E-A02B-27E7C0B4DF66}"/>
              </a:ext>
            </a:extLst>
          </p:cNvPr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i="0" dirty="0">
                <a:solidFill>
                  <a:srgbClr val="F88616"/>
                </a:solidFill>
                <a:effectLst/>
                <a:latin typeface="+mn-lt"/>
              </a:rPr>
              <a:t>What Is It like inside a Sikh Gurdwara?</a:t>
            </a:r>
            <a:endParaRPr lang="en-GB" sz="3600" dirty="0">
              <a:solidFill>
                <a:srgbClr val="F88616"/>
              </a:solidFill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FF3928-6C28-45EC-A97C-79E7F873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2" y="2282852"/>
            <a:ext cx="4015945" cy="30119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D1B4CDC-8D36-493F-90CB-76C11384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56" y="2257167"/>
            <a:ext cx="4014517" cy="32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7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5A201A2-A98E-4C7E-A02B-27E7C0B4DF66}"/>
              </a:ext>
            </a:extLst>
          </p:cNvPr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What is it like inside a </a:t>
            </a:r>
            <a:endParaRPr lang="en-GB" sz="1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Sikh gurdwara?</a:t>
            </a:r>
            <a:endParaRPr lang="en-GB" sz="1600" b="0" dirty="0">
              <a:effectLst/>
            </a:endParaRPr>
          </a:p>
          <a:p>
            <a:br>
              <a:rPr lang="en-GB" sz="1600" dirty="0"/>
            </a:br>
            <a:endParaRPr lang="en-GB" sz="3600" dirty="0">
              <a:solidFill>
                <a:srgbClr val="F88616"/>
              </a:solidFill>
              <a:latin typeface="+mn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40193E8-D4DD-49AF-A70A-0E6E9C5F612B}"/>
              </a:ext>
            </a:extLst>
          </p:cNvPr>
          <p:cNvSpPr txBox="1">
            <a:spLocks/>
          </p:cNvSpPr>
          <p:nvPr/>
        </p:nvSpPr>
        <p:spPr>
          <a:xfrm>
            <a:off x="583472" y="773867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i="0" dirty="0">
                <a:solidFill>
                  <a:srgbClr val="F88616"/>
                </a:solidFill>
                <a:effectLst/>
                <a:latin typeface="+mn-lt"/>
              </a:rPr>
              <a:t>Important Features of a Sikh Gurdwara</a:t>
            </a:r>
            <a:endParaRPr lang="en-GB" dirty="0">
              <a:solidFill>
                <a:srgbClr val="F88616"/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BE83DD-6F46-4805-B4B0-2590DFED9B89}"/>
              </a:ext>
            </a:extLst>
          </p:cNvPr>
          <p:cNvSpPr/>
          <p:nvPr/>
        </p:nvSpPr>
        <p:spPr>
          <a:xfrm>
            <a:off x="457198" y="1759133"/>
            <a:ext cx="8220075" cy="2333898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BD09D5-14AB-485C-AE3F-8FD068E7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2" y="2088065"/>
            <a:ext cx="3403775" cy="17515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7B7A1-F144-4489-8928-2CAC8A7DFB4B}"/>
              </a:ext>
            </a:extLst>
          </p:cNvPr>
          <p:cNvSpPr txBox="1"/>
          <p:nvPr/>
        </p:nvSpPr>
        <p:spPr>
          <a:xfrm>
            <a:off x="4318171" y="1872343"/>
            <a:ext cx="39798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Guru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</a:rPr>
              <a:t>Granth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 Sahib 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This is the Sikh holy book. It is treated like a person and even has its own room during the night. The book is placed on a raised platform under a canopy and covered with an expensive cloth during the day.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B0CBE0-C010-4586-B02A-664678E79351}"/>
              </a:ext>
            </a:extLst>
          </p:cNvPr>
          <p:cNvSpPr/>
          <p:nvPr/>
        </p:nvSpPr>
        <p:spPr>
          <a:xfrm>
            <a:off x="1291940" y="4254473"/>
            <a:ext cx="3026231" cy="1829659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800" b="1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 err="1">
                <a:solidFill>
                  <a:srgbClr val="000000"/>
                </a:solidFill>
                <a:effectLst/>
              </a:rPr>
              <a:t>Chaur</a:t>
            </a:r>
            <a:endParaRPr lang="en-GB" b="0" dirty="0">
              <a:effectLst/>
            </a:endParaRPr>
          </a:p>
          <a:p>
            <a:r>
              <a:rPr lang="en-GB" dirty="0">
                <a:solidFill>
                  <a:schemeClr val="tx1"/>
                </a:solidFill>
              </a:rPr>
              <a:t>This is a fan which is waved over the Guru </a:t>
            </a:r>
            <a:r>
              <a:rPr lang="en-GB" dirty="0" err="1">
                <a:solidFill>
                  <a:schemeClr val="tx1"/>
                </a:solidFill>
              </a:rPr>
              <a:t>Granth</a:t>
            </a:r>
            <a:r>
              <a:rPr lang="en-GB" dirty="0">
                <a:solidFill>
                  <a:schemeClr val="tx1"/>
                </a:solidFill>
              </a:rPr>
              <a:t> Sahib as a sign of respect</a:t>
            </a:r>
            <a:r>
              <a:rPr lang="en-GB" sz="1800" b="0" i="0" u="none" strike="noStrike" dirty="0">
                <a:solidFill>
                  <a:schemeClr val="tx1"/>
                </a:solidFill>
                <a:effectLst/>
              </a:rPr>
              <a:t>.</a:t>
            </a:r>
            <a:endParaRPr lang="en-GB" b="0" dirty="0">
              <a:solidFill>
                <a:schemeClr val="tx1"/>
              </a:solidFill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45F692-C528-4FEA-9A76-7DB82E1EF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" y="5574510"/>
            <a:ext cx="2472797" cy="83241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1E47AF-C438-4835-A5D0-7F59F2C5EB4A}"/>
              </a:ext>
            </a:extLst>
          </p:cNvPr>
          <p:cNvSpPr/>
          <p:nvPr/>
        </p:nvSpPr>
        <p:spPr>
          <a:xfrm>
            <a:off x="4567235" y="4206241"/>
            <a:ext cx="3026231" cy="1829659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endParaRPr lang="en-GB" sz="1800" b="1" i="0" u="none" strike="noStrike" dirty="0">
              <a:solidFill>
                <a:srgbClr val="000000"/>
              </a:solidFill>
              <a:effectLst/>
              <a:latin typeface="NTR"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srgbClr val="000000"/>
              </a:solidFill>
              <a:latin typeface="NTR"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endParaRPr lang="en-GB" sz="1800" b="1" i="0" u="none" strike="noStrike" dirty="0">
              <a:solidFill>
                <a:srgbClr val="000000"/>
              </a:solidFill>
              <a:effectLst/>
              <a:latin typeface="NTR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Langar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This is a free kitchen where food is served to worshippers without charge. </a:t>
            </a:r>
            <a:endParaRPr lang="en-GB" b="0" dirty="0">
              <a:effectLst/>
            </a:endParaRPr>
          </a:p>
          <a:p>
            <a:br>
              <a:rPr lang="en-GB" dirty="0"/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D772C9-2354-4205-9018-15ECBEA49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54" y="4986142"/>
            <a:ext cx="2343552" cy="14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5A201A2-A98E-4C7E-A02B-27E7C0B4DF66}"/>
              </a:ext>
            </a:extLst>
          </p:cNvPr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What is it like inside a </a:t>
            </a:r>
            <a:endParaRPr lang="en-GB" sz="1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Sikh gurdwara?</a:t>
            </a:r>
            <a:endParaRPr lang="en-GB" sz="1600" b="0" dirty="0">
              <a:effectLst/>
            </a:endParaRPr>
          </a:p>
          <a:p>
            <a:br>
              <a:rPr lang="en-GB" sz="1600" dirty="0"/>
            </a:br>
            <a:endParaRPr lang="en-GB" sz="3600" dirty="0">
              <a:solidFill>
                <a:srgbClr val="F88616"/>
              </a:solidFill>
              <a:latin typeface="+mn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40193E8-D4DD-49AF-A70A-0E6E9C5F612B}"/>
              </a:ext>
            </a:extLst>
          </p:cNvPr>
          <p:cNvSpPr txBox="1">
            <a:spLocks/>
          </p:cNvSpPr>
          <p:nvPr/>
        </p:nvSpPr>
        <p:spPr>
          <a:xfrm>
            <a:off x="583472" y="773867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i="0" dirty="0">
                <a:solidFill>
                  <a:srgbClr val="F88616"/>
                </a:solidFill>
                <a:effectLst/>
                <a:latin typeface="+mn-lt"/>
              </a:rPr>
              <a:t>Important Features of a Sikh Gurdwara</a:t>
            </a:r>
            <a:endParaRPr lang="en-GB" dirty="0">
              <a:solidFill>
                <a:srgbClr val="F88616"/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BE83DD-6F46-4805-B4B0-2590DFED9B89}"/>
              </a:ext>
            </a:extLst>
          </p:cNvPr>
          <p:cNvSpPr/>
          <p:nvPr/>
        </p:nvSpPr>
        <p:spPr>
          <a:xfrm>
            <a:off x="1010194" y="1924596"/>
            <a:ext cx="7323909" cy="1881050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7B7A1-F144-4489-8928-2CAC8A7DFB4B}"/>
              </a:ext>
            </a:extLst>
          </p:cNvPr>
          <p:cNvSpPr txBox="1"/>
          <p:nvPr/>
        </p:nvSpPr>
        <p:spPr>
          <a:xfrm>
            <a:off x="4153989" y="2124892"/>
            <a:ext cx="3979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Flags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Gurdwaras fly flags outside to show that they are a special place of worship. The flag contains the Sikh symbol.</a:t>
            </a:r>
            <a:endParaRPr lang="en-GB" b="0" dirty="0">
              <a:effectLst/>
            </a:endParaRP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780C16-BA3C-4061-B725-12CCF9491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49" y="1227632"/>
            <a:ext cx="1971182" cy="257801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F43EFC8-BB7B-4164-B9CA-1640FADE848A}"/>
              </a:ext>
            </a:extLst>
          </p:cNvPr>
          <p:cNvSpPr/>
          <p:nvPr/>
        </p:nvSpPr>
        <p:spPr>
          <a:xfrm>
            <a:off x="1010193" y="4088676"/>
            <a:ext cx="7323909" cy="1881050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0DD9EE-F0C6-4217-ACDD-3BEECC24B102}"/>
              </a:ext>
            </a:extLst>
          </p:cNvPr>
          <p:cNvSpPr txBox="1"/>
          <p:nvPr/>
        </p:nvSpPr>
        <p:spPr>
          <a:xfrm>
            <a:off x="1239449" y="4323806"/>
            <a:ext cx="39798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</a:rPr>
              <a:t>The Four Doors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There are four doors into the gurdwara to show that people from the north, east, south and west are welcome.</a:t>
            </a:r>
            <a:endParaRPr lang="en-GB" b="0" dirty="0">
              <a:effectLst/>
            </a:endParaRPr>
          </a:p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4BFE648-1057-471D-9F64-F1F6CD4538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0" y="4239579"/>
            <a:ext cx="1645920" cy="16459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D4125A1-3C1E-4ADF-AFCD-91C06A016AD9}"/>
              </a:ext>
            </a:extLst>
          </p:cNvPr>
          <p:cNvSpPr txBox="1"/>
          <p:nvPr/>
        </p:nvSpPr>
        <p:spPr>
          <a:xfrm>
            <a:off x="6621347" y="4164061"/>
            <a:ext cx="42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F967FF-D703-4C4B-8D45-117D186BC694}"/>
              </a:ext>
            </a:extLst>
          </p:cNvPr>
          <p:cNvSpPr txBox="1"/>
          <p:nvPr/>
        </p:nvSpPr>
        <p:spPr>
          <a:xfrm>
            <a:off x="7397931" y="4844535"/>
            <a:ext cx="42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24A890-5E04-4DFE-9C69-A366FA0A43FE}"/>
              </a:ext>
            </a:extLst>
          </p:cNvPr>
          <p:cNvSpPr txBox="1"/>
          <p:nvPr/>
        </p:nvSpPr>
        <p:spPr>
          <a:xfrm>
            <a:off x="6614053" y="5597732"/>
            <a:ext cx="42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D7384F-8984-404F-8789-65EC6F7EF265}"/>
              </a:ext>
            </a:extLst>
          </p:cNvPr>
          <p:cNvSpPr txBox="1"/>
          <p:nvPr/>
        </p:nvSpPr>
        <p:spPr>
          <a:xfrm>
            <a:off x="5904411" y="4877873"/>
            <a:ext cx="42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8081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7" grpId="0" animBg="1"/>
      <p:bldP spid="28" grpId="0"/>
      <p:bldP spid="34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5A201A2-A98E-4C7E-A02B-27E7C0B4DF66}"/>
              </a:ext>
            </a:extLst>
          </p:cNvPr>
          <p:cNvSpPr txBox="1">
            <a:spLocks/>
          </p:cNvSpPr>
          <p:nvPr/>
        </p:nvSpPr>
        <p:spPr>
          <a:xfrm>
            <a:off x="457197" y="660988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sz="3600" i="0" dirty="0">
                <a:solidFill>
                  <a:srgbClr val="F88616"/>
                </a:solidFill>
                <a:effectLst/>
                <a:latin typeface="+mn-lt"/>
              </a:rPr>
              <a:t>Why Do People Go to a Gurdwara?</a:t>
            </a:r>
            <a:br>
              <a:rPr lang="en-GB" sz="1600" dirty="0"/>
            </a:br>
            <a:endParaRPr lang="en-GB" sz="3600" dirty="0">
              <a:solidFill>
                <a:srgbClr val="F88616"/>
              </a:solidFill>
              <a:latin typeface="+mn-lt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B95BF3-907E-4038-B844-4EE0DE3F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7" y="3253770"/>
            <a:ext cx="3900518" cy="29270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6FEC1D-55B3-4F80-A5CA-C7944168C9D6}"/>
              </a:ext>
            </a:extLst>
          </p:cNvPr>
          <p:cNvSpPr/>
          <p:nvPr/>
        </p:nvSpPr>
        <p:spPr>
          <a:xfrm>
            <a:off x="666717" y="1377783"/>
            <a:ext cx="7906564" cy="1432170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Many Sikhs visit a gurdwara for worship. The gurdwara is also a place to learn more about Sikhism. The gurdwara is a community centre too, offering food, shelter and company for those who need it. 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GB" b="0" dirty="0">
              <a:effectLst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4052DB-7629-468D-9AD4-4256C3AD5DE3}"/>
              </a:ext>
            </a:extLst>
          </p:cNvPr>
          <p:cNvSpPr/>
          <p:nvPr/>
        </p:nvSpPr>
        <p:spPr>
          <a:xfrm>
            <a:off x="4780596" y="3429000"/>
            <a:ext cx="3666719" cy="2576631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The morning service begins with singing a hymn. Then, there is a religious talk (called a sermon) and prayers are said. Next, there are readings from the Guru </a:t>
            </a:r>
            <a:r>
              <a:rPr lang="en-GB" sz="1600" dirty="0" err="1">
                <a:solidFill>
                  <a:schemeClr val="tx1"/>
                </a:solidFill>
              </a:rPr>
              <a:t>Granth</a:t>
            </a:r>
            <a:r>
              <a:rPr lang="en-GB" sz="1600" dirty="0">
                <a:solidFill>
                  <a:schemeClr val="tx1"/>
                </a:solidFill>
              </a:rPr>
              <a:t> Sahib (the holy book).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Last of all, food is offered to everyone so people can eat and spend time together. </a:t>
            </a:r>
            <a:endParaRPr lang="en-GB" sz="1600" b="0" dirty="0">
              <a:effectLst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1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5A201A2-A98E-4C7E-A02B-27E7C0B4DF66}"/>
              </a:ext>
            </a:extLst>
          </p:cNvPr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What is it like inside a </a:t>
            </a:r>
            <a:endParaRPr lang="en-GB" sz="1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Sikh gurdwara?</a:t>
            </a:r>
            <a:endParaRPr lang="en-GB" sz="1600" b="0" dirty="0">
              <a:effectLst/>
            </a:endParaRPr>
          </a:p>
          <a:p>
            <a:br>
              <a:rPr lang="en-GB" sz="1600" dirty="0"/>
            </a:br>
            <a:endParaRPr lang="en-GB" sz="3600" dirty="0">
              <a:solidFill>
                <a:srgbClr val="F88616"/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6FEC1D-55B3-4F80-A5CA-C7944168C9D6}"/>
              </a:ext>
            </a:extLst>
          </p:cNvPr>
          <p:cNvSpPr/>
          <p:nvPr/>
        </p:nvSpPr>
        <p:spPr>
          <a:xfrm>
            <a:off x="678430" y="1181453"/>
            <a:ext cx="7906564" cy="19186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People also visit the gurdwara during special festivals to celebrate Gurus such as Guru Nanak because he started the Sikh faith.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Sikhs don’t have priests so any Sikh can lead the prayers and read from the Guru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Granth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Sahib.</a:t>
            </a:r>
            <a:endParaRPr lang="en-GB" b="0" dirty="0">
              <a:effectLst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8839402-6957-481A-A0CE-A62A49674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59" y="3429000"/>
            <a:ext cx="3536967" cy="23838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8F8959-0F61-4F17-B629-D8A4B2EED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77" y="2856474"/>
            <a:ext cx="2287085" cy="3528857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14EA7248-57B7-46E9-9ABC-1CF8269CA667}"/>
              </a:ext>
            </a:extLst>
          </p:cNvPr>
          <p:cNvSpPr txBox="1">
            <a:spLocks/>
          </p:cNvSpPr>
          <p:nvPr/>
        </p:nvSpPr>
        <p:spPr>
          <a:xfrm>
            <a:off x="457197" y="660988"/>
            <a:ext cx="8220075" cy="71679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sz="3600" i="0" dirty="0">
                <a:solidFill>
                  <a:srgbClr val="F88616"/>
                </a:solidFill>
                <a:effectLst/>
                <a:latin typeface="+mn-lt"/>
              </a:rPr>
              <a:t>Why Do People Go to a Gurdwara?</a:t>
            </a:r>
            <a:br>
              <a:rPr lang="en-GB" sz="1600" dirty="0"/>
            </a:br>
            <a:endParaRPr lang="en-GB" sz="3600" dirty="0">
              <a:solidFill>
                <a:srgbClr val="F8861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4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126</TotalTime>
  <Words>636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NTR</vt:lpstr>
      <vt:lpstr>Twinkl</vt:lpstr>
      <vt:lpstr>Roboto</vt:lpstr>
      <vt:lpstr>Calibri</vt:lpstr>
      <vt:lpstr>Arial</vt:lpstr>
      <vt:lpstr>Twinkl Sb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Paval Tara</dc:creator>
  <cp:lastModifiedBy>Twinkl-A11</cp:lastModifiedBy>
  <cp:revision>10</cp:revision>
  <dcterms:created xsi:type="dcterms:W3CDTF">2020-11-27T10:12:47Z</dcterms:created>
  <dcterms:modified xsi:type="dcterms:W3CDTF">2021-07-13T06:22:45Z</dcterms:modified>
</cp:coreProperties>
</file>