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aleway" panose="020B060402020202020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f45d53ee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f45d53ee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f45d53e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f45d53e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45d53e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45d53e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45d53e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45d53e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f45d53e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f45d53e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f45d53e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f45d53e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f45d53e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f45d53e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45d53ee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45d53eed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kHQ0CYwja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12yxqOQgC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youtube.com/watch?v=J6G0EuPAoK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fddGrDV2g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autumn poems">
            <a:extLst>
              <a:ext uri="{FF2B5EF4-FFF2-40B4-BE49-F238E27FC236}">
                <a16:creationId xmlns:a16="http://schemas.microsoft.com/office/drawing/2014/main" id="{44D4332B-AE22-40A0-83AC-AB571FEA3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D38FDA-FDC0-4697-BB77-AAFBCF862747}"/>
              </a:ext>
            </a:extLst>
          </p:cNvPr>
          <p:cNvSpPr txBox="1"/>
          <p:nvPr/>
        </p:nvSpPr>
        <p:spPr>
          <a:xfrm>
            <a:off x="2980525" y="3458231"/>
            <a:ext cx="3524978" cy="1569660"/>
          </a:xfrm>
          <a:prstGeom prst="rect">
            <a:avLst/>
          </a:prstGeom>
          <a:noFill/>
        </p:spPr>
        <p:txBody>
          <a:bodyPr wrap="square" rtlCol="0">
            <a:spAutoFit/>
          </a:bodyPr>
          <a:lstStyle/>
          <a:p>
            <a:pPr algn="ctr"/>
            <a:r>
              <a:rPr lang="en-GB" sz="4800" b="1" dirty="0"/>
              <a:t>Autumn </a:t>
            </a:r>
            <a:r>
              <a:rPr lang="en-GB" sz="4800" b="1" dirty="0" err="1"/>
              <a:t>Sensology</a:t>
            </a:r>
            <a:endParaRPr lang="en-GB" sz="4800" b="1" dirty="0"/>
          </a:p>
        </p:txBody>
      </p:sp>
    </p:spTree>
    <p:extLst>
      <p:ext uri="{BB962C8B-B14F-4D97-AF65-F5344CB8AC3E}">
        <p14:creationId xmlns:p14="http://schemas.microsoft.com/office/powerpoint/2010/main" val="138160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411925" y="308100"/>
            <a:ext cx="8183700" cy="46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u="sng"/>
              <a:t>Resources</a:t>
            </a:r>
            <a:endParaRPr sz="2400" u="sng"/>
          </a:p>
        </p:txBody>
      </p:sp>
      <p:sp>
        <p:nvSpPr>
          <p:cNvPr id="65" name="Google Shape;65;p14"/>
          <p:cNvSpPr txBox="1">
            <a:spLocks noGrp="1"/>
          </p:cNvSpPr>
          <p:nvPr>
            <p:ph type="subTitle" idx="1"/>
          </p:nvPr>
        </p:nvSpPr>
        <p:spPr>
          <a:xfrm>
            <a:off x="356925" y="1405500"/>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Say hello:</a:t>
            </a:r>
            <a:r>
              <a:rPr lang="en" dirty="0">
                <a:solidFill>
                  <a:srgbClr val="000000"/>
                </a:solidFill>
              </a:rPr>
              <a:t> Mirror</a:t>
            </a:r>
            <a:endParaRPr dirty="0">
              <a:solidFill>
                <a:srgbClr val="000000"/>
              </a:solidFill>
            </a:endParaRPr>
          </a:p>
          <a:p>
            <a:pPr marL="0" lvl="0" indent="0" algn="l" rtl="0">
              <a:spcBef>
                <a:spcPts val="0"/>
              </a:spcBef>
              <a:spcAft>
                <a:spcPts val="0"/>
              </a:spcAft>
              <a:buNone/>
            </a:pPr>
            <a:r>
              <a:rPr lang="en" b="1" dirty="0">
                <a:solidFill>
                  <a:srgbClr val="000000"/>
                </a:solidFill>
              </a:rPr>
              <a:t>Touch</a:t>
            </a:r>
            <a:r>
              <a:rPr lang="en" dirty="0">
                <a:solidFill>
                  <a:srgbClr val="000000"/>
                </a:solidFill>
              </a:rPr>
              <a:t>: </a:t>
            </a:r>
            <a:r>
              <a:rPr lang="en-GB" dirty="0">
                <a:solidFill>
                  <a:srgbClr val="000000"/>
                </a:solidFill>
              </a:rPr>
              <a:t>fans, leaves, pine cones, conkers</a:t>
            </a:r>
            <a:endParaRPr dirty="0">
              <a:solidFill>
                <a:srgbClr val="000000"/>
              </a:solidFill>
            </a:endParaRPr>
          </a:p>
          <a:p>
            <a:pPr marL="0" lvl="0" indent="0" algn="l" rtl="0">
              <a:spcBef>
                <a:spcPts val="0"/>
              </a:spcBef>
              <a:spcAft>
                <a:spcPts val="0"/>
              </a:spcAft>
              <a:buNone/>
            </a:pPr>
            <a:r>
              <a:rPr lang="en" b="1" dirty="0">
                <a:solidFill>
                  <a:srgbClr val="000000"/>
                </a:solidFill>
              </a:rPr>
              <a:t>Smell: </a:t>
            </a:r>
            <a:r>
              <a:rPr lang="en-GB" dirty="0">
                <a:solidFill>
                  <a:srgbClr val="000000"/>
                </a:solidFill>
              </a:rPr>
              <a:t>Cinnamon and apple sauce</a:t>
            </a:r>
            <a:endParaRPr dirty="0">
              <a:solidFill>
                <a:srgbClr val="000000"/>
              </a:solidFill>
            </a:endParaRPr>
          </a:p>
          <a:p>
            <a:pPr marL="0" lvl="0" indent="0" algn="l" rtl="0">
              <a:spcBef>
                <a:spcPts val="0"/>
              </a:spcBef>
              <a:spcAft>
                <a:spcPts val="0"/>
              </a:spcAft>
              <a:buNone/>
            </a:pPr>
            <a:r>
              <a:rPr lang="en" b="1" dirty="0">
                <a:solidFill>
                  <a:srgbClr val="000000"/>
                </a:solidFill>
              </a:rPr>
              <a:t>Taste</a:t>
            </a:r>
            <a:r>
              <a:rPr lang="en" dirty="0">
                <a:solidFill>
                  <a:srgbClr val="000000"/>
                </a:solidFill>
              </a:rPr>
              <a:t>: </a:t>
            </a:r>
            <a:r>
              <a:rPr lang="en-GB" dirty="0">
                <a:solidFill>
                  <a:srgbClr val="000000"/>
                </a:solidFill>
              </a:rPr>
              <a:t>Apple sauce and caramel sauce</a:t>
            </a:r>
            <a:endParaRPr dirty="0">
              <a:solidFill>
                <a:srgbClr val="000000"/>
              </a:solidFill>
            </a:endParaRPr>
          </a:p>
          <a:p>
            <a:pPr marL="0" lvl="0" indent="0" algn="l" rtl="0">
              <a:spcBef>
                <a:spcPts val="0"/>
              </a:spcBef>
              <a:spcAft>
                <a:spcPts val="0"/>
              </a:spcAft>
              <a:buNone/>
            </a:pPr>
            <a:r>
              <a:rPr lang="en" b="1" dirty="0">
                <a:solidFill>
                  <a:srgbClr val="000000"/>
                </a:solidFill>
              </a:rPr>
              <a:t>Se</a:t>
            </a:r>
            <a:r>
              <a:rPr lang="en-GB" b="1" dirty="0">
                <a:solidFill>
                  <a:srgbClr val="000000"/>
                </a:solidFill>
              </a:rPr>
              <a:t>e: </a:t>
            </a:r>
            <a:r>
              <a:rPr lang="en-GB" dirty="0">
                <a:solidFill>
                  <a:srgbClr val="000000"/>
                </a:solidFill>
              </a:rPr>
              <a:t>Light up toys, toy hedgehogs / squirrels / birds</a:t>
            </a:r>
            <a:endParaRPr lang="en" dirty="0">
              <a:solidFill>
                <a:srgbClr val="000000"/>
              </a:solidFill>
            </a:endParaRPr>
          </a:p>
          <a:p>
            <a:pPr marL="0" lvl="0" indent="0" algn="l" rtl="0">
              <a:spcBef>
                <a:spcPts val="0"/>
              </a:spcBef>
              <a:spcAft>
                <a:spcPts val="0"/>
              </a:spcAft>
              <a:buNone/>
            </a:pPr>
            <a:r>
              <a:rPr lang="en" b="1" dirty="0">
                <a:solidFill>
                  <a:srgbClr val="000000"/>
                </a:solidFill>
              </a:rPr>
              <a:t>Sound</a:t>
            </a:r>
            <a:r>
              <a:rPr lang="en" dirty="0">
                <a:solidFill>
                  <a:srgbClr val="000000"/>
                </a:solidFill>
              </a:rPr>
              <a:t>: </a:t>
            </a:r>
            <a:r>
              <a:rPr lang="en-GB" dirty="0">
                <a:solidFill>
                  <a:srgbClr val="000000"/>
                </a:solidFill>
              </a:rPr>
              <a:t>crunching leaves, rainmakers</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hello….</a:t>
            </a:r>
            <a:endParaRPr/>
          </a:p>
        </p:txBody>
      </p:sp>
      <p:sp>
        <p:nvSpPr>
          <p:cNvPr id="71" name="Google Shape;71;p15"/>
          <p:cNvSpPr txBox="1">
            <a:spLocks noGrp="1"/>
          </p:cNvSpPr>
          <p:nvPr>
            <p:ph type="body" idx="1"/>
          </p:nvPr>
        </p:nvSpPr>
        <p:spPr>
          <a:xfrm>
            <a:off x="311700" y="1152475"/>
            <a:ext cx="8520600" cy="364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Encourage each child to look at themselves in the mirror. Begin by talking to them about the parts of the body they can see in the mirror (head, eyes, nose, ears etc) and then move on to point/tap to other parts of their body such as their arms, legs, hands, feet etc. </a:t>
            </a:r>
            <a:endParaRPr dirty="0">
              <a:solidFill>
                <a:schemeClr val="bg2"/>
              </a:solidFill>
            </a:endParaRPr>
          </a:p>
          <a:p>
            <a:pPr marL="0" lvl="0" indent="0" algn="l" rtl="0">
              <a:spcBef>
                <a:spcPts val="1600"/>
              </a:spcBef>
              <a:spcAft>
                <a:spcPts val="0"/>
              </a:spcAft>
              <a:buNone/>
            </a:pPr>
            <a:r>
              <a:rPr lang="en" dirty="0">
                <a:solidFill>
                  <a:schemeClr val="bg2"/>
                </a:solidFill>
              </a:rPr>
              <a:t>Sing the song ‘</a:t>
            </a:r>
            <a:r>
              <a:rPr lang="en-GB" dirty="0">
                <a:solidFill>
                  <a:schemeClr val="bg2"/>
                </a:solidFill>
              </a:rPr>
              <a:t>This is me’ – support each child to pat each part of their body</a:t>
            </a:r>
          </a:p>
          <a:p>
            <a:pPr marL="0" lvl="0" indent="0">
              <a:spcBef>
                <a:spcPts val="1600"/>
              </a:spcBef>
              <a:buNone/>
            </a:pPr>
            <a:r>
              <a:rPr lang="en-GB" dirty="0">
                <a:hlinkClick r:id="rId3"/>
              </a:rPr>
              <a:t>https://www.youtube.com/watch?v=QkHQ0CYwjaI</a:t>
            </a:r>
            <a:endParaRPr lang="en-GB"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Touch</a:t>
            </a:r>
            <a:endParaRPr/>
          </a:p>
        </p:txBody>
      </p:sp>
      <p:sp>
        <p:nvSpPr>
          <p:cNvPr id="77" name="Google Shape;77;p16"/>
          <p:cNvSpPr txBox="1">
            <a:spLocks noGrp="1"/>
          </p:cNvSpPr>
          <p:nvPr>
            <p:ph type="body" idx="1"/>
          </p:nvPr>
        </p:nvSpPr>
        <p:spPr>
          <a:xfrm>
            <a:off x="378935" y="1111237"/>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Briefly introduce that we use our bodies and our hands to touch. Encourage each child to explore the feel, one at a time,  </a:t>
            </a:r>
            <a:r>
              <a:rPr lang="en-GB" dirty="0">
                <a:solidFill>
                  <a:schemeClr val="bg2"/>
                </a:solidFill>
              </a:rPr>
              <a:t>the wind on their body from the fan, the pinecones, leaves and conkers.</a:t>
            </a:r>
            <a:endParaRPr dirty="0">
              <a:solidFill>
                <a:schemeClr val="bg2"/>
              </a:solidFill>
            </a:endParaRP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r>
              <a:rPr lang="en" b="1" dirty="0">
                <a:solidFill>
                  <a:schemeClr val="bg2"/>
                </a:solidFill>
              </a:rPr>
              <a:t>Feel</a:t>
            </a:r>
            <a:r>
              <a:rPr lang="en" dirty="0">
                <a:solidFill>
                  <a:schemeClr val="bg2"/>
                </a:solidFill>
              </a:rPr>
              <a:t>: </a:t>
            </a:r>
            <a:r>
              <a:rPr lang="en-GB" dirty="0">
                <a:solidFill>
                  <a:schemeClr val="bg2"/>
                </a:solidFill>
              </a:rPr>
              <a:t>fan, pinecones, leaves and conkers</a:t>
            </a:r>
            <a:endParaRPr dirty="0">
              <a:solidFill>
                <a:schemeClr val="bg2"/>
              </a:solidFill>
            </a:endParaRPr>
          </a:p>
        </p:txBody>
      </p:sp>
      <p:pic>
        <p:nvPicPr>
          <p:cNvPr id="2050" name="Picture 2" descr="Download Free Cartoon Hands Vector Vector Illustration">
            <a:extLst>
              <a:ext uri="{FF2B5EF4-FFF2-40B4-BE49-F238E27FC236}">
                <a16:creationId xmlns:a16="http://schemas.microsoft.com/office/drawing/2014/main" id="{0F01A31F-CBF7-4983-BFDF-AAC73798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259" y="2043338"/>
            <a:ext cx="4038600" cy="2421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Smell</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nose to smell, indicating to each child where their nose is (or asking them to show you themselves). Encourage each child to smell </a:t>
            </a:r>
            <a:r>
              <a:rPr lang="en-GB" dirty="0">
                <a:solidFill>
                  <a:schemeClr val="bg2"/>
                </a:solidFill>
              </a:rPr>
              <a:t>the cinnamon and apple sauce. </a:t>
            </a:r>
            <a:r>
              <a:rPr lang="en" dirty="0">
                <a:solidFill>
                  <a:schemeClr val="bg2"/>
                </a:solidFill>
              </a:rPr>
              <a:t>Always present the stronger of the scents </a:t>
            </a:r>
            <a:r>
              <a:rPr lang="en" b="1" dirty="0">
                <a:solidFill>
                  <a:schemeClr val="bg2"/>
                </a:solidFill>
              </a:rPr>
              <a:t>last.</a:t>
            </a:r>
            <a:r>
              <a:rPr lang="en" dirty="0">
                <a:solidFill>
                  <a:schemeClr val="bg2"/>
                </a:solidFill>
              </a:rPr>
              <a:t> Encourage each child to express likes or dislikes for the scents.</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r>
              <a:rPr lang="en" b="1" dirty="0">
                <a:solidFill>
                  <a:schemeClr val="bg2"/>
                </a:solidFill>
              </a:rPr>
              <a:t>Smell</a:t>
            </a:r>
            <a:r>
              <a:rPr lang="en" dirty="0">
                <a:solidFill>
                  <a:schemeClr val="bg2"/>
                </a:solidFill>
              </a:rPr>
              <a:t>: </a:t>
            </a:r>
            <a:r>
              <a:rPr lang="en-GB" dirty="0">
                <a:solidFill>
                  <a:schemeClr val="bg2"/>
                </a:solidFill>
              </a:rPr>
              <a:t>Cinnamon and apple sauce</a:t>
            </a:r>
            <a:endParaRPr dirty="0">
              <a:solidFill>
                <a:schemeClr val="bg2"/>
              </a:solidFill>
            </a:endParaRPr>
          </a:p>
        </p:txBody>
      </p:sp>
      <p:pic>
        <p:nvPicPr>
          <p:cNvPr id="87" name="Google Shape;87;p17"/>
          <p:cNvPicPr preferRelativeResize="0"/>
          <p:nvPr/>
        </p:nvPicPr>
        <p:blipFill>
          <a:blip r:embed="rId3">
            <a:alphaModFix/>
          </a:blip>
          <a:stretch>
            <a:fillRect/>
          </a:stretch>
        </p:blipFill>
        <p:spPr>
          <a:xfrm>
            <a:off x="3695899" y="2888650"/>
            <a:ext cx="1470625" cy="158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Taste - </a:t>
            </a:r>
            <a:r>
              <a:rPr lang="en" sz="1000"/>
              <a:t>may not be applicable to all pupils. Pupils unable to taste can smell the resources or feel.</a:t>
            </a:r>
            <a:endParaRPr sz="1000"/>
          </a:p>
        </p:txBody>
      </p:sp>
      <p:sp>
        <p:nvSpPr>
          <p:cNvPr id="93" name="Google Shape;93;p18"/>
          <p:cNvSpPr txBox="1">
            <a:spLocks noGrp="1"/>
          </p:cNvSpPr>
          <p:nvPr>
            <p:ph type="body" idx="1"/>
          </p:nvPr>
        </p:nvSpPr>
        <p:spPr>
          <a:xfrm>
            <a:off x="311700" y="1165921"/>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mouth to taste, indicating to </a:t>
            </a:r>
            <a:r>
              <a:rPr lang="en-GB" dirty="0">
                <a:solidFill>
                  <a:schemeClr val="bg2"/>
                </a:solidFill>
              </a:rPr>
              <a:t>each</a:t>
            </a:r>
            <a:r>
              <a:rPr lang="en" dirty="0">
                <a:solidFill>
                  <a:schemeClr val="bg2"/>
                </a:solidFill>
              </a:rPr>
              <a:t> child where their mouth is (or asking them to show you themselves). Offer a </a:t>
            </a:r>
            <a:r>
              <a:rPr lang="en-GB" dirty="0">
                <a:solidFill>
                  <a:schemeClr val="bg2"/>
                </a:solidFill>
              </a:rPr>
              <a:t>taste the apple sauce and the caramel sauce</a:t>
            </a:r>
            <a:r>
              <a:rPr lang="en" dirty="0">
                <a:solidFill>
                  <a:schemeClr val="bg2"/>
                </a:solidFill>
              </a:rPr>
              <a:t>. Encourage each child to express their likes and dislikes towards the food.</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GB" dirty="0">
              <a:solidFill>
                <a:schemeClr val="bg2"/>
              </a:solidFill>
            </a:endParaRPr>
          </a:p>
          <a:p>
            <a:pPr marL="0" lvl="0" indent="0" algn="l" rtl="0">
              <a:spcBef>
                <a:spcPts val="1600"/>
              </a:spcBef>
              <a:spcAft>
                <a:spcPts val="1600"/>
              </a:spcAft>
              <a:buNone/>
            </a:pPr>
            <a:r>
              <a:rPr lang="en-GB" b="1" dirty="0">
                <a:solidFill>
                  <a:schemeClr val="bg2"/>
                </a:solidFill>
              </a:rPr>
              <a:t>Taste: </a:t>
            </a:r>
            <a:r>
              <a:rPr lang="en-GB" dirty="0">
                <a:solidFill>
                  <a:schemeClr val="bg2"/>
                </a:solidFill>
              </a:rPr>
              <a:t>Apple Sauce and Caramel Sauce</a:t>
            </a:r>
            <a:endParaRPr b="1" dirty="0">
              <a:solidFill>
                <a:schemeClr val="bg2"/>
              </a:solidFill>
            </a:endParaRPr>
          </a:p>
        </p:txBody>
      </p:sp>
      <p:pic>
        <p:nvPicPr>
          <p:cNvPr id="3074" name="Picture 2" descr="Cartoon Mouth- Loving Images, Stock Photos &amp; Vectors | Shutterstock">
            <a:extLst>
              <a:ext uri="{FF2B5EF4-FFF2-40B4-BE49-F238E27FC236}">
                <a16:creationId xmlns:a16="http://schemas.microsoft.com/office/drawing/2014/main" id="{6842A36E-0134-45E5-853F-84986E6A5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304" y="2408144"/>
            <a:ext cx="1697391" cy="1820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a:t>
            </a:r>
            <a:endParaRPr dirty="0"/>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eyes to see, indicating to your child where their eyes are (or asking them to show you themselves). Show</a:t>
            </a:r>
            <a:r>
              <a:rPr lang="en-GB" dirty="0">
                <a:solidFill>
                  <a:schemeClr val="bg2"/>
                </a:solidFill>
              </a:rPr>
              <a:t> each child the flashing light toys and toy hedgehog / squirrels / birds.</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 dirty="0">
              <a:solidFill>
                <a:schemeClr val="bg2"/>
              </a:solidFill>
            </a:endParaRPr>
          </a:p>
          <a:p>
            <a:pPr marL="0" lvl="0" indent="0" algn="l" rtl="0">
              <a:spcBef>
                <a:spcPts val="1600"/>
              </a:spcBef>
              <a:spcAft>
                <a:spcPts val="1600"/>
              </a:spcAft>
              <a:buNone/>
            </a:pPr>
            <a:r>
              <a:rPr lang="en" dirty="0">
                <a:solidFill>
                  <a:schemeClr val="bg2"/>
                </a:solidFill>
              </a:rPr>
              <a:t>See: </a:t>
            </a:r>
            <a:r>
              <a:rPr lang="en-GB" dirty="0">
                <a:solidFill>
                  <a:schemeClr val="bg2"/>
                </a:solidFill>
              </a:rPr>
              <a:t>light toys, hedgehog, squirrels, bird toys</a:t>
            </a:r>
            <a:endParaRPr dirty="0">
              <a:solidFill>
                <a:schemeClr val="bg2"/>
              </a:solidFill>
            </a:endParaRPr>
          </a:p>
        </p:txBody>
      </p:sp>
      <p:pic>
        <p:nvPicPr>
          <p:cNvPr id="4098" name="Picture 2" descr="Pair of black and white eyes, Eye Black and white, Cartoon Eyes s ...">
            <a:extLst>
              <a:ext uri="{FF2B5EF4-FFF2-40B4-BE49-F238E27FC236}">
                <a16:creationId xmlns:a16="http://schemas.microsoft.com/office/drawing/2014/main" id="{BD95EF44-6579-4D21-8FAB-A6003607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51" y="2336148"/>
            <a:ext cx="3668777" cy="188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dirty="0">
                <a:solidFill>
                  <a:schemeClr val="bg2"/>
                </a:solidFill>
              </a:rPr>
              <a:t>Introduce that we use our ears to hear, indicating to each child where their ears are (or asking them to show you themselves). Listen to th</a:t>
            </a:r>
            <a:r>
              <a:rPr lang="en-GB" dirty="0">
                <a:solidFill>
                  <a:schemeClr val="bg2"/>
                </a:solidFill>
              </a:rPr>
              <a:t>e sound of the rainmaker and the </a:t>
            </a:r>
            <a:r>
              <a:rPr lang="en-GB" dirty="0" err="1">
                <a:solidFill>
                  <a:schemeClr val="bg2"/>
                </a:solidFill>
              </a:rPr>
              <a:t>youtube</a:t>
            </a:r>
            <a:r>
              <a:rPr lang="en-GB" dirty="0">
                <a:solidFill>
                  <a:schemeClr val="bg2"/>
                </a:solidFill>
              </a:rPr>
              <a:t> clip of the tractor.</a:t>
            </a:r>
          </a:p>
          <a:p>
            <a:pPr marL="0" lvl="0" indent="0" algn="l" rtl="0">
              <a:spcBef>
                <a:spcPts val="0"/>
              </a:spcBef>
              <a:spcAft>
                <a:spcPts val="0"/>
              </a:spcAft>
              <a:buClr>
                <a:schemeClr val="dk2"/>
              </a:buClr>
              <a:buSzPts val="1100"/>
              <a:buFont typeface="Arial"/>
              <a:buNone/>
            </a:pPr>
            <a:endParaRPr lang="en-GB" sz="1400" dirty="0">
              <a:solidFill>
                <a:schemeClr val="bg2"/>
              </a:solidFill>
            </a:endParaRPr>
          </a:p>
          <a:p>
            <a:pPr marL="0" lvl="0" indent="0">
              <a:buClr>
                <a:schemeClr val="dk2"/>
              </a:buClr>
              <a:buSzPts val="1100"/>
              <a:buNone/>
            </a:pPr>
            <a:r>
              <a:rPr lang="en-GB" sz="1400" dirty="0">
                <a:solidFill>
                  <a:schemeClr val="bg2"/>
                </a:solidFill>
              </a:rPr>
              <a:t>Tractor sound effect: </a:t>
            </a:r>
            <a:r>
              <a:rPr lang="en-GB" sz="1400" dirty="0">
                <a:hlinkClick r:id="rId3"/>
              </a:rPr>
              <a:t>https://www.youtube.com/watch?v=n12yxqOQgC0</a:t>
            </a:r>
            <a:endParaRPr lang="en-GB" sz="1400" dirty="0"/>
          </a:p>
          <a:p>
            <a:pPr marL="0" lvl="0" indent="0">
              <a:buClr>
                <a:schemeClr val="dk2"/>
              </a:buClr>
              <a:buSzPts val="1100"/>
              <a:buNone/>
            </a:pPr>
            <a:endParaRPr lang="en-GB" sz="1400" dirty="0"/>
          </a:p>
          <a:p>
            <a:pPr marL="0" lvl="0" indent="0">
              <a:buClr>
                <a:schemeClr val="dk2"/>
              </a:buClr>
              <a:buSzPts val="1100"/>
              <a:buNone/>
            </a:pPr>
            <a:r>
              <a:rPr lang="en-GB" sz="1400" dirty="0">
                <a:solidFill>
                  <a:schemeClr val="bg2"/>
                </a:solidFill>
              </a:rPr>
              <a:t>Rain sound effect</a:t>
            </a:r>
            <a:r>
              <a:rPr lang="en-GB" sz="1400" dirty="0"/>
              <a:t>: </a:t>
            </a:r>
            <a:r>
              <a:rPr lang="en-GB" sz="1400" dirty="0">
                <a:hlinkClick r:id="rId4"/>
              </a:rPr>
              <a:t>https://www.youtube.com/watch?v=J6G0EuPAoKQ</a:t>
            </a:r>
            <a:endParaRPr sz="1400" dirty="0"/>
          </a:p>
          <a:p>
            <a:pPr marL="0" lvl="0" indent="0" algn="l" rtl="0">
              <a:spcBef>
                <a:spcPts val="1600"/>
              </a:spcBef>
              <a:spcAft>
                <a:spcPts val="1600"/>
              </a:spcAft>
              <a:buNone/>
            </a:pPr>
            <a:endParaRPr dirty="0"/>
          </a:p>
        </p:txBody>
      </p:sp>
      <p:pic>
        <p:nvPicPr>
          <p:cNvPr id="109" name="Google Shape;109;p20"/>
          <p:cNvPicPr preferRelativeResize="0"/>
          <p:nvPr/>
        </p:nvPicPr>
        <p:blipFill>
          <a:blip r:embed="rId5">
            <a:alphaModFix/>
          </a:blip>
          <a:stretch>
            <a:fillRect/>
          </a:stretch>
        </p:blipFill>
        <p:spPr>
          <a:xfrm>
            <a:off x="6933700" y="2250850"/>
            <a:ext cx="1714500" cy="26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Relaxation</a:t>
            </a:r>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Relax with </a:t>
            </a:r>
            <a:r>
              <a:rPr lang="en-GB" dirty="0">
                <a:solidFill>
                  <a:schemeClr val="bg2"/>
                </a:solidFill>
              </a:rPr>
              <a:t>each </a:t>
            </a:r>
            <a:r>
              <a:rPr lang="en" dirty="0">
                <a:solidFill>
                  <a:schemeClr val="bg2"/>
                </a:solidFill>
              </a:rPr>
              <a:t>child, listening to the music and giving them a massage. </a:t>
            </a:r>
            <a:r>
              <a:rPr lang="en-GB" dirty="0">
                <a:solidFill>
                  <a:schemeClr val="bg2"/>
                </a:solidFill>
              </a:rPr>
              <a:t>Blow bubbles or move parachute over the children’s heads. </a:t>
            </a:r>
            <a:endParaRPr dirty="0">
              <a:solidFill>
                <a:schemeClr val="bg2"/>
              </a:solidFill>
            </a:endParaRPr>
          </a:p>
          <a:p>
            <a:pPr marL="0" lvl="0" indent="0" algn="l" rtl="0">
              <a:spcBef>
                <a:spcPts val="1600"/>
              </a:spcBef>
              <a:spcAft>
                <a:spcPts val="1600"/>
              </a:spcAft>
              <a:buNone/>
            </a:pPr>
            <a:endParaRPr lang="en-GB" dirty="0"/>
          </a:p>
          <a:p>
            <a:pPr marL="0" lvl="0" indent="0">
              <a:spcBef>
                <a:spcPts val="1600"/>
              </a:spcBef>
              <a:spcAft>
                <a:spcPts val="1600"/>
              </a:spcAft>
              <a:buNone/>
            </a:pPr>
            <a:r>
              <a:rPr lang="en-GB" dirty="0">
                <a:hlinkClick r:id="rId3"/>
              </a:rPr>
              <a:t>https://www.youtube.com/watch?v=4fddGrDV2gw</a:t>
            </a:r>
            <a:endParaRPr dirty="0"/>
          </a:p>
        </p:txBody>
      </p:sp>
      <p:pic>
        <p:nvPicPr>
          <p:cNvPr id="116" name="Google Shape;116;p21"/>
          <p:cNvPicPr preferRelativeResize="0"/>
          <p:nvPr/>
        </p:nvPicPr>
        <p:blipFill>
          <a:blip r:embed="rId4">
            <a:alphaModFix/>
          </a:blip>
          <a:stretch>
            <a:fillRect/>
          </a:stretch>
        </p:blipFill>
        <p:spPr>
          <a:xfrm>
            <a:off x="5785957" y="2170832"/>
            <a:ext cx="2778850" cy="184755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220</TotalTime>
  <Words>512</Words>
  <Application>Microsoft Office PowerPoint</Application>
  <PresentationFormat>On-screen Show (16:9)</PresentationFormat>
  <Paragraphs>48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Raleway</vt:lpstr>
      <vt:lpstr>Arial</vt:lpstr>
      <vt:lpstr>Source Sans Pro</vt:lpstr>
      <vt:lpstr>Plum</vt:lpstr>
      <vt:lpstr>PowerPoint Presentation</vt:lpstr>
      <vt:lpstr>Resources</vt:lpstr>
      <vt:lpstr>Say hello….</vt:lpstr>
      <vt:lpstr>Touch</vt:lpstr>
      <vt:lpstr>Smell</vt:lpstr>
      <vt:lpstr>Taste - may not be applicable to all pupils. Pupils unable to taste can smell the resources or feel.</vt:lpstr>
      <vt:lpstr>See</vt:lpstr>
      <vt:lpstr>Hear</vt:lpstr>
      <vt:lpstr>Relaxation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sensology</dc:title>
  <dc:creator>Christopher Whitehouse</dc:creator>
  <cp:lastModifiedBy>Christopher Whitehouse</cp:lastModifiedBy>
  <cp:revision>10</cp:revision>
  <dcterms:modified xsi:type="dcterms:W3CDTF">2020-06-10T16:26:34Z</dcterms:modified>
</cp:coreProperties>
</file>