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68" r:id="rId4"/>
    <p:sldId id="269" r:id="rId5"/>
    <p:sldId id="270" r:id="rId6"/>
    <p:sldId id="284" r:id="rId7"/>
    <p:sldId id="271" r:id="rId8"/>
    <p:sldId id="272" r:id="rId9"/>
    <p:sldId id="273" r:id="rId10"/>
    <p:sldId id="274" r:id="rId11"/>
    <p:sldId id="276" r:id="rId12"/>
    <p:sldId id="277" r:id="rId13"/>
    <p:sldId id="278" r:id="rId14"/>
    <p:sldId id="279" r:id="rId15"/>
    <p:sldId id="280" r:id="rId16"/>
    <p:sldId id="281" r:id="rId17"/>
    <p:sldId id="282" r:id="rId18"/>
    <p:sldId id="283" r:id="rId19"/>
    <p:sldId id="267" r:id="rId20"/>
  </p:sldIdLst>
  <p:sldSz cx="9144000" cy="6858000" type="screen4x3"/>
  <p:notesSz cx="6858000" cy="9144000"/>
  <p:embeddedFontLst>
    <p:embeddedFont>
      <p:font typeface="Twinkl" pitchFamily="2" charset="0"/>
      <p:regular r:id="rId23"/>
      <p:bold r:id="rId24"/>
    </p:embeddedFont>
    <p:embeddedFont>
      <p:font typeface="Calibri" pitchFamily="34" charset="0"/>
      <p:regular r:id="rId25"/>
      <p:bold r:id="rId26"/>
      <p:italic r:id="rId27"/>
      <p:boldItalic r:id="rId28"/>
    </p:embeddedFont>
    <p:embeddedFont>
      <p:font typeface="Twinkl SemiBold" pitchFamily="2" charset="0"/>
      <p:bold r:id="rId29"/>
    </p:embeddedFont>
    <p:embeddedFont>
      <p:font typeface="Sassoon Infant Rg" pitchFamily="50" charset="0"/>
      <p:regular r:id="rId30"/>
      <p:bold r:id="rId3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954EBE"/>
    <a:srgbClr val="23A7F9"/>
    <a:srgbClr val="EB8634"/>
    <a:srgbClr val="FBF9F2"/>
    <a:srgbClr val="DE1E5A"/>
    <a:srgbClr val="D6C377"/>
    <a:srgbClr val="18A0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2" autoAdjust="0"/>
    <p:restoredTop sz="94660"/>
  </p:normalViewPr>
  <p:slideViewPr>
    <p:cSldViewPr snapToGrid="0">
      <p:cViewPr varScale="1">
        <p:scale>
          <a:sx n="69" d="100"/>
          <a:sy n="69" d="100"/>
        </p:scale>
        <p:origin x="-1350" y="-108"/>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BFDA9D-9D14-46FB-8009-B48198279D99}" type="datetimeFigureOut">
              <a:rPr lang="en-GB"/>
              <a:pPr>
                <a:defRPr/>
              </a:pPr>
              <a:t>25/03/2020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75B1DA4-6477-4448-9D93-F24C157189B3}"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9538923-E69D-4775-9471-0CFEC7DA5816}" type="datetimeFigureOut">
              <a:rPr lang="en-GB"/>
              <a:pPr>
                <a:defRPr/>
              </a:pPr>
              <a:t>25/03/2020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A3202D89-3C31-4F11-A85A-7358C853C7E5}"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srcRect/>
          <a:stretch>
            <a:fillRect/>
          </a:stretch>
        </p:blipFill>
        <p:spPr bwMode="auto">
          <a:xfrm>
            <a:off x="8072438" y="5734050"/>
            <a:ext cx="576262" cy="5810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w="25400">
            <a:noFill/>
            <a:round/>
            <a:headEnd/>
            <a:tailEnd/>
          </a:ln>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w="25400">
            <a:noFill/>
            <a:round/>
            <a:headEnd/>
            <a:tailEnd/>
          </a:ln>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Rabbits</a:t>
            </a:r>
          </a:p>
        </p:txBody>
      </p:sp>
      <p:grpSp>
        <p:nvGrpSpPr>
          <p:cNvPr id="36" name="Group 35"/>
          <p:cNvGrpSpPr>
            <a:grpSpLocks/>
          </p:cNvGrpSpPr>
          <p:nvPr/>
        </p:nvGrpSpPr>
        <p:grpSpPr bwMode="auto">
          <a:xfrm>
            <a:off x="1206500" y="1414463"/>
            <a:ext cx="8297863" cy="1670050"/>
            <a:chOff x="1207185" y="2242890"/>
            <a:chExt cx="8297834" cy="1670123"/>
          </a:xfrm>
        </p:grpSpPr>
        <p:sp>
          <p:nvSpPr>
            <p:cNvPr id="33" name="Rectangle 32"/>
            <p:cNvSpPr/>
            <p:nvPr/>
          </p:nvSpPr>
          <p:spPr>
            <a:xfrm>
              <a:off x="1207185" y="2242890"/>
              <a:ext cx="8297834" cy="1670123"/>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8" name="Rectangle 17"/>
            <p:cNvSpPr>
              <a:spLocks noChangeArrowheads="1"/>
            </p:cNvSpPr>
            <p:nvPr/>
          </p:nvSpPr>
          <p:spPr bwMode="auto">
            <a:xfrm>
              <a:off x="2230270" y="2342324"/>
              <a:ext cx="6742569" cy="1477328"/>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Rabbits need a dry place to live with enough space to be able to exercise. If they do not have enough space, they can become very miserable. If they are playing outside, make sure they are safe, can’t escape and have places to hide. Their hutches need cleaning out regularly.</a:t>
              </a:r>
            </a:p>
          </p:txBody>
        </p:sp>
      </p:grpSp>
      <p:grpSp>
        <p:nvGrpSpPr>
          <p:cNvPr id="7" name="Group 6"/>
          <p:cNvGrpSpPr>
            <a:grpSpLocks/>
          </p:cNvGrpSpPr>
          <p:nvPr/>
        </p:nvGrpSpPr>
        <p:grpSpPr bwMode="auto">
          <a:xfrm>
            <a:off x="1206500" y="3494088"/>
            <a:ext cx="8297863" cy="933450"/>
            <a:chOff x="1207185" y="3430633"/>
            <a:chExt cx="8297834" cy="933336"/>
          </a:xfrm>
        </p:grpSpPr>
        <p:sp>
          <p:nvSpPr>
            <p:cNvPr id="20" name="Rectangle 19"/>
            <p:cNvSpPr/>
            <p:nvPr/>
          </p:nvSpPr>
          <p:spPr>
            <a:xfrm>
              <a:off x="1207185" y="3430633"/>
              <a:ext cx="8297834" cy="933336"/>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6" name="Rectangle 1"/>
            <p:cNvSpPr>
              <a:spLocks noChangeArrowheads="1"/>
            </p:cNvSpPr>
            <p:nvPr/>
          </p:nvSpPr>
          <p:spPr bwMode="auto">
            <a:xfrm>
              <a:off x="2230269" y="3558145"/>
              <a:ext cx="6379269"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Rabbits need clean, fresh hay or straw to sleep on and a separate area to go to the toilet.</a:t>
              </a:r>
            </a:p>
          </p:txBody>
        </p:sp>
      </p:grpSp>
      <p:sp>
        <p:nvSpPr>
          <p:cNvPr id="21" name="Oval 20"/>
          <p:cNvSpPr/>
          <p:nvPr/>
        </p:nvSpPr>
        <p:spPr>
          <a:xfrm>
            <a:off x="539750" y="3160713"/>
            <a:ext cx="1589088" cy="1589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3" name="Group 22"/>
          <p:cNvGrpSpPr>
            <a:grpSpLocks/>
          </p:cNvGrpSpPr>
          <p:nvPr/>
        </p:nvGrpSpPr>
        <p:grpSpPr bwMode="auto">
          <a:xfrm>
            <a:off x="712788" y="5191125"/>
            <a:ext cx="8856662" cy="1296988"/>
            <a:chOff x="724150" y="5212603"/>
            <a:chExt cx="8855978" cy="1297012"/>
          </a:xfrm>
        </p:grpSpPr>
        <p:sp>
          <p:nvSpPr>
            <p:cNvPr id="25" name="Rectangle 24"/>
            <p:cNvSpPr/>
            <p:nvPr/>
          </p:nvSpPr>
          <p:spPr>
            <a:xfrm>
              <a:off x="724150" y="5212603"/>
              <a:ext cx="8855978" cy="1297012"/>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4" name="Rectangle 25"/>
            <p:cNvSpPr>
              <a:spLocks noChangeArrowheads="1"/>
            </p:cNvSpPr>
            <p:nvPr/>
          </p:nvSpPr>
          <p:spPr bwMode="auto">
            <a:xfrm>
              <a:off x="1781773" y="5405817"/>
              <a:ext cx="6698200" cy="923330"/>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Rabbits need to be picked up and stroked very carefully.</a:t>
              </a:r>
            </a:p>
            <a:p>
              <a:pPr eaLnBrk="1" hangingPunct="1"/>
              <a:r>
                <a:rPr lang="en-GB" altLang="en-US">
                  <a:solidFill>
                    <a:schemeClr val="bg1"/>
                  </a:solidFill>
                  <a:ea typeface="Sassoon Infant Rg" pitchFamily="50" charset="0"/>
                  <a:cs typeface="Sassoon Infant Rg" pitchFamily="50" charset="0"/>
                </a:rPr>
                <a:t>Their teeth carry on growing so they need to be able to chew straw and hay to keep their teeth the right length.</a:t>
              </a:r>
            </a:p>
          </p:txBody>
        </p:sp>
      </p:grpSp>
      <p:grpSp>
        <p:nvGrpSpPr>
          <p:cNvPr id="17416" name="Group 26"/>
          <p:cNvGrpSpPr>
            <a:grpSpLocks/>
          </p:cNvGrpSpPr>
          <p:nvPr/>
        </p:nvGrpSpPr>
        <p:grpSpPr bwMode="auto">
          <a:xfrm>
            <a:off x="176213" y="5191125"/>
            <a:ext cx="1308100" cy="1308100"/>
            <a:chOff x="7363883" y="156635"/>
            <a:chExt cx="1646766" cy="1646766"/>
          </a:xfrm>
        </p:grpSpPr>
        <p:sp>
          <p:nvSpPr>
            <p:cNvPr id="28" name="Oval 27"/>
            <p:cNvSpPr/>
            <p:nvPr/>
          </p:nvSpPr>
          <p:spPr>
            <a:xfrm>
              <a:off x="7363883" y="156635"/>
              <a:ext cx="1646766" cy="16467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2" name="Rectangle 28"/>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92D050"/>
                  </a:solidFill>
                  <a:ea typeface="Sassoon Infant Rg" pitchFamily="50" charset="0"/>
                  <a:cs typeface="Sassoon Infant Rg" pitchFamily="50" charset="0"/>
                </a:rPr>
                <a:t>Did you know…?</a:t>
              </a:r>
            </a:p>
          </p:txBody>
        </p:sp>
      </p:grpSp>
      <p:grpSp>
        <p:nvGrpSpPr>
          <p:cNvPr id="17417" name="Group 9"/>
          <p:cNvGrpSpPr>
            <a:grpSpLocks/>
          </p:cNvGrpSpPr>
          <p:nvPr/>
        </p:nvGrpSpPr>
        <p:grpSpPr bwMode="auto">
          <a:xfrm>
            <a:off x="476250" y="1362075"/>
            <a:ext cx="1778000" cy="1746250"/>
            <a:chOff x="475998" y="1361697"/>
            <a:chExt cx="1778102" cy="1746203"/>
          </a:xfrm>
        </p:grpSpPr>
        <p:sp>
          <p:nvSpPr>
            <p:cNvPr id="30" name="Oval 29"/>
            <p:cNvSpPr/>
            <p:nvPr/>
          </p:nvSpPr>
          <p:spPr>
            <a:xfrm>
              <a:off x="475998" y="1361697"/>
              <a:ext cx="1746350" cy="174620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7420" name="Picture 8"/>
            <p:cNvPicPr>
              <a:picLocks noChangeAspect="1"/>
            </p:cNvPicPr>
            <p:nvPr/>
          </p:nvPicPr>
          <p:blipFill>
            <a:blip r:embed="rId2" cstate="print"/>
            <a:srcRect/>
            <a:stretch>
              <a:fillRect/>
            </a:stretch>
          </p:blipFill>
          <p:spPr bwMode="auto">
            <a:xfrm>
              <a:off x="624141" y="1816447"/>
              <a:ext cx="1629959" cy="936644"/>
            </a:xfrm>
            <a:prstGeom prst="rect">
              <a:avLst/>
            </a:prstGeom>
            <a:noFill/>
            <a:ln w="9525">
              <a:noFill/>
              <a:miter lim="800000"/>
              <a:headEnd/>
              <a:tailEnd/>
            </a:ln>
          </p:spPr>
        </p:pic>
      </p:grpSp>
      <p:pic>
        <p:nvPicPr>
          <p:cNvPr id="17418" name="Picture 14"/>
          <p:cNvPicPr>
            <a:picLocks noChangeAspect="1"/>
          </p:cNvPicPr>
          <p:nvPr/>
        </p:nvPicPr>
        <p:blipFill>
          <a:blip r:embed="rId3" cstate="print"/>
          <a:srcRect/>
          <a:stretch>
            <a:fillRect/>
          </a:stretch>
        </p:blipFill>
        <p:spPr bwMode="auto">
          <a:xfrm>
            <a:off x="719138" y="3267075"/>
            <a:ext cx="1238250" cy="120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Fish</a:t>
            </a:r>
          </a:p>
        </p:txBody>
      </p:sp>
      <p:grpSp>
        <p:nvGrpSpPr>
          <p:cNvPr id="36" name="Group 35"/>
          <p:cNvGrpSpPr>
            <a:grpSpLocks/>
          </p:cNvGrpSpPr>
          <p:nvPr/>
        </p:nvGrpSpPr>
        <p:grpSpPr bwMode="auto">
          <a:xfrm>
            <a:off x="1206500" y="1714500"/>
            <a:ext cx="8297863" cy="911225"/>
            <a:chOff x="1207185" y="2242890"/>
            <a:chExt cx="8297834" cy="911361"/>
          </a:xfrm>
        </p:grpSpPr>
        <p:sp>
          <p:nvSpPr>
            <p:cNvPr id="33" name="Rectangle 32"/>
            <p:cNvSpPr/>
            <p:nvPr/>
          </p:nvSpPr>
          <p:spPr>
            <a:xfrm>
              <a:off x="1207185" y="2242890"/>
              <a:ext cx="8297834" cy="911361"/>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58" name="Rectangle 17"/>
            <p:cNvSpPr>
              <a:spLocks noChangeArrowheads="1"/>
            </p:cNvSpPr>
            <p:nvPr/>
          </p:nvSpPr>
          <p:spPr bwMode="auto">
            <a:xfrm>
              <a:off x="2166472" y="2342324"/>
              <a:ext cx="6742569"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Aquarium fish need to live in large tanks. The water needs to be filtered and the right temperature so that the fish stay healthy. </a:t>
              </a:r>
            </a:p>
          </p:txBody>
        </p:sp>
      </p:grpSp>
      <p:grpSp>
        <p:nvGrpSpPr>
          <p:cNvPr id="7" name="Group 6"/>
          <p:cNvGrpSpPr>
            <a:grpSpLocks/>
          </p:cNvGrpSpPr>
          <p:nvPr/>
        </p:nvGrpSpPr>
        <p:grpSpPr bwMode="auto">
          <a:xfrm>
            <a:off x="1206500" y="2914650"/>
            <a:ext cx="8297863" cy="1096963"/>
            <a:chOff x="1207185" y="3309303"/>
            <a:chExt cx="8297834" cy="1097198"/>
          </a:xfrm>
        </p:grpSpPr>
        <p:sp>
          <p:nvSpPr>
            <p:cNvPr id="20" name="Rectangle 19"/>
            <p:cNvSpPr/>
            <p:nvPr/>
          </p:nvSpPr>
          <p:spPr>
            <a:xfrm>
              <a:off x="1207185" y="3309303"/>
              <a:ext cx="8297834" cy="1097198"/>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56" name="Rectangle 1"/>
            <p:cNvSpPr>
              <a:spLocks noChangeArrowheads="1"/>
            </p:cNvSpPr>
            <p:nvPr/>
          </p:nvSpPr>
          <p:spPr bwMode="auto">
            <a:xfrm>
              <a:off x="2155838" y="3409284"/>
              <a:ext cx="6379269"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Some fish do not get along with each other and can fight. If you have some fish you need to watch them carefully and notice if there are any injuries.</a:t>
              </a:r>
            </a:p>
          </p:txBody>
        </p:sp>
      </p:grpSp>
      <p:sp>
        <p:nvSpPr>
          <p:cNvPr id="21" name="Oval 20"/>
          <p:cNvSpPr/>
          <p:nvPr/>
        </p:nvSpPr>
        <p:spPr>
          <a:xfrm>
            <a:off x="720725" y="2817813"/>
            <a:ext cx="1235075" cy="1235075"/>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Oval 29"/>
          <p:cNvSpPr/>
          <p:nvPr/>
        </p:nvSpPr>
        <p:spPr>
          <a:xfrm>
            <a:off x="717550" y="1552575"/>
            <a:ext cx="1235075" cy="1235075"/>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40" name="Rectangle 2"/>
          <p:cNvSpPr>
            <a:spLocks noChangeArrowheads="1"/>
          </p:cNvSpPr>
          <p:nvPr/>
        </p:nvSpPr>
        <p:spPr bwMode="auto">
          <a:xfrm>
            <a:off x="1206500" y="1263650"/>
            <a:ext cx="7140575" cy="369888"/>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Different types of fish have very different needs.</a:t>
            </a:r>
          </a:p>
        </p:txBody>
      </p:sp>
      <p:grpSp>
        <p:nvGrpSpPr>
          <p:cNvPr id="22" name="Group 21"/>
          <p:cNvGrpSpPr>
            <a:grpSpLocks/>
          </p:cNvGrpSpPr>
          <p:nvPr/>
        </p:nvGrpSpPr>
        <p:grpSpPr bwMode="auto">
          <a:xfrm>
            <a:off x="1244600" y="4325938"/>
            <a:ext cx="8297863" cy="884237"/>
            <a:chOff x="1196552" y="3309303"/>
            <a:chExt cx="8297834" cy="883976"/>
          </a:xfrm>
        </p:grpSpPr>
        <p:sp>
          <p:nvSpPr>
            <p:cNvPr id="24" name="Rectangle 23"/>
            <p:cNvSpPr/>
            <p:nvPr/>
          </p:nvSpPr>
          <p:spPr>
            <a:xfrm>
              <a:off x="1196552" y="3309303"/>
              <a:ext cx="8297834" cy="883976"/>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54" name="Rectangle 30"/>
            <p:cNvSpPr>
              <a:spLocks noChangeArrowheads="1"/>
            </p:cNvSpPr>
            <p:nvPr/>
          </p:nvSpPr>
          <p:spPr bwMode="auto">
            <a:xfrm>
              <a:off x="2145205" y="3430550"/>
              <a:ext cx="6866286"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Fish need special food. Some fish need the food to sink to the bottom and others need the food to float on the top of the water.</a:t>
              </a:r>
            </a:p>
          </p:txBody>
        </p:sp>
      </p:grpSp>
      <p:grpSp>
        <p:nvGrpSpPr>
          <p:cNvPr id="34" name="Group 33"/>
          <p:cNvGrpSpPr>
            <a:grpSpLocks/>
          </p:cNvGrpSpPr>
          <p:nvPr/>
        </p:nvGrpSpPr>
        <p:grpSpPr bwMode="auto">
          <a:xfrm>
            <a:off x="717550" y="5597525"/>
            <a:ext cx="8855075" cy="811213"/>
            <a:chOff x="727658" y="5450656"/>
            <a:chExt cx="8855978" cy="811230"/>
          </a:xfrm>
        </p:grpSpPr>
        <p:sp>
          <p:nvSpPr>
            <p:cNvPr id="35" name="Rectangle 34"/>
            <p:cNvSpPr/>
            <p:nvPr/>
          </p:nvSpPr>
          <p:spPr>
            <a:xfrm>
              <a:off x="727658" y="5450656"/>
              <a:ext cx="8855978" cy="81123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52" name="Rectangle 36"/>
            <p:cNvSpPr>
              <a:spLocks noChangeArrowheads="1"/>
            </p:cNvSpPr>
            <p:nvPr/>
          </p:nvSpPr>
          <p:spPr bwMode="auto">
            <a:xfrm>
              <a:off x="1537217" y="5639731"/>
              <a:ext cx="7500451" cy="369332"/>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Fish need plants in their tank. They use them to hide in and for shelter.</a:t>
              </a:r>
            </a:p>
          </p:txBody>
        </p:sp>
      </p:grpSp>
      <p:grpSp>
        <p:nvGrpSpPr>
          <p:cNvPr id="18443" name="Group 37"/>
          <p:cNvGrpSpPr>
            <a:grpSpLocks/>
          </p:cNvGrpSpPr>
          <p:nvPr/>
        </p:nvGrpSpPr>
        <p:grpSpPr bwMode="auto">
          <a:xfrm>
            <a:off x="176213" y="5359400"/>
            <a:ext cx="1308100" cy="1308100"/>
            <a:chOff x="7363883" y="156635"/>
            <a:chExt cx="1646766" cy="1646766"/>
          </a:xfrm>
        </p:grpSpPr>
        <p:sp>
          <p:nvSpPr>
            <p:cNvPr id="39" name="Oval 38"/>
            <p:cNvSpPr/>
            <p:nvPr/>
          </p:nvSpPr>
          <p:spPr>
            <a:xfrm>
              <a:off x="7363883" y="156635"/>
              <a:ext cx="1646766" cy="1646766"/>
            </a:xfrm>
            <a:prstGeom prst="ellipse">
              <a:avLst/>
            </a:prstGeom>
            <a:solidFill>
              <a:schemeClr val="bg1"/>
            </a:solidFill>
            <a:ln w="28575">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50" name="Rectangle 39"/>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EB8634"/>
                  </a:solidFill>
                  <a:ea typeface="Sassoon Infant Rg" pitchFamily="50" charset="0"/>
                  <a:cs typeface="Sassoon Infant Rg" pitchFamily="50" charset="0"/>
                </a:rPr>
                <a:t>Did you know…?</a:t>
              </a:r>
            </a:p>
          </p:txBody>
        </p:sp>
      </p:grpSp>
      <p:sp>
        <p:nvSpPr>
          <p:cNvPr id="41" name="Oval 40"/>
          <p:cNvSpPr/>
          <p:nvPr/>
        </p:nvSpPr>
        <p:spPr>
          <a:xfrm>
            <a:off x="733425" y="4129088"/>
            <a:ext cx="1236663" cy="1235075"/>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8445" name="Picture 5"/>
          <p:cNvPicPr>
            <a:picLocks noChangeAspect="1"/>
          </p:cNvPicPr>
          <p:nvPr/>
        </p:nvPicPr>
        <p:blipFill>
          <a:blip r:embed="rId2" cstate="print"/>
          <a:srcRect/>
          <a:stretch>
            <a:fillRect/>
          </a:stretch>
        </p:blipFill>
        <p:spPr bwMode="auto">
          <a:xfrm>
            <a:off x="600075" y="1679575"/>
            <a:ext cx="1214438" cy="968375"/>
          </a:xfrm>
          <a:prstGeom prst="rect">
            <a:avLst/>
          </a:prstGeom>
          <a:noFill/>
          <a:ln w="9525">
            <a:noFill/>
            <a:miter lim="800000"/>
            <a:headEnd/>
            <a:tailEnd/>
          </a:ln>
        </p:spPr>
      </p:pic>
      <p:pic>
        <p:nvPicPr>
          <p:cNvPr id="18446" name="Picture 12"/>
          <p:cNvPicPr>
            <a:picLocks noChangeAspect="1"/>
          </p:cNvPicPr>
          <p:nvPr/>
        </p:nvPicPr>
        <p:blipFill>
          <a:blip r:embed="rId3" cstate="print"/>
          <a:srcRect/>
          <a:stretch>
            <a:fillRect/>
          </a:stretch>
        </p:blipFill>
        <p:spPr bwMode="auto">
          <a:xfrm>
            <a:off x="1174750" y="3392488"/>
            <a:ext cx="868363" cy="441325"/>
          </a:xfrm>
          <a:prstGeom prst="rect">
            <a:avLst/>
          </a:prstGeom>
          <a:noFill/>
          <a:ln w="9525">
            <a:noFill/>
            <a:miter lim="800000"/>
            <a:headEnd/>
            <a:tailEnd/>
          </a:ln>
        </p:spPr>
      </p:pic>
      <p:pic>
        <p:nvPicPr>
          <p:cNvPr id="18447" name="Picture 10"/>
          <p:cNvPicPr>
            <a:picLocks noChangeAspect="1"/>
          </p:cNvPicPr>
          <p:nvPr/>
        </p:nvPicPr>
        <p:blipFill>
          <a:blip r:embed="rId4" cstate="print"/>
          <a:srcRect/>
          <a:stretch>
            <a:fillRect/>
          </a:stretch>
        </p:blipFill>
        <p:spPr bwMode="auto">
          <a:xfrm>
            <a:off x="600075" y="2894013"/>
            <a:ext cx="830263" cy="792162"/>
          </a:xfrm>
          <a:prstGeom prst="rect">
            <a:avLst/>
          </a:prstGeom>
          <a:noFill/>
          <a:ln w="9525">
            <a:noFill/>
            <a:miter lim="800000"/>
            <a:headEnd/>
            <a:tailEnd/>
          </a:ln>
        </p:spPr>
      </p:pic>
      <p:pic>
        <p:nvPicPr>
          <p:cNvPr id="18448" name="Picture 13"/>
          <p:cNvPicPr>
            <a:picLocks noChangeAspect="1"/>
          </p:cNvPicPr>
          <p:nvPr/>
        </p:nvPicPr>
        <p:blipFill>
          <a:blip r:embed="rId5" cstate="print"/>
          <a:srcRect/>
          <a:stretch>
            <a:fillRect/>
          </a:stretch>
        </p:blipFill>
        <p:spPr bwMode="auto">
          <a:xfrm>
            <a:off x="987425" y="4298950"/>
            <a:ext cx="715963" cy="86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59"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Guinea Pigs</a:t>
            </a:r>
          </a:p>
        </p:txBody>
      </p:sp>
      <p:grpSp>
        <p:nvGrpSpPr>
          <p:cNvPr id="36" name="Group 35"/>
          <p:cNvGrpSpPr>
            <a:grpSpLocks/>
          </p:cNvGrpSpPr>
          <p:nvPr/>
        </p:nvGrpSpPr>
        <p:grpSpPr bwMode="auto">
          <a:xfrm>
            <a:off x="1206500" y="1714500"/>
            <a:ext cx="8297863" cy="911225"/>
            <a:chOff x="1207185" y="2242890"/>
            <a:chExt cx="8297834" cy="911361"/>
          </a:xfrm>
        </p:grpSpPr>
        <p:sp>
          <p:nvSpPr>
            <p:cNvPr id="33" name="Rectangle 32"/>
            <p:cNvSpPr/>
            <p:nvPr/>
          </p:nvSpPr>
          <p:spPr>
            <a:xfrm>
              <a:off x="1207185" y="2242890"/>
              <a:ext cx="8297834" cy="911361"/>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82" name="Rectangle 17"/>
            <p:cNvSpPr>
              <a:spLocks noChangeArrowheads="1"/>
            </p:cNvSpPr>
            <p:nvPr/>
          </p:nvSpPr>
          <p:spPr bwMode="auto">
            <a:xfrm>
              <a:off x="2166472" y="2278526"/>
              <a:ext cx="6443067" cy="830997"/>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Guinea pigs like to have company so it is a good idea to have two or more. Sometimes, guinea pigs can bully each other so make sure they get along well.</a:t>
              </a:r>
            </a:p>
          </p:txBody>
        </p:sp>
      </p:grpSp>
      <p:grpSp>
        <p:nvGrpSpPr>
          <p:cNvPr id="7" name="Group 6"/>
          <p:cNvGrpSpPr>
            <a:grpSpLocks/>
          </p:cNvGrpSpPr>
          <p:nvPr/>
        </p:nvGrpSpPr>
        <p:grpSpPr bwMode="auto">
          <a:xfrm>
            <a:off x="1206500" y="2914650"/>
            <a:ext cx="8297863" cy="1096963"/>
            <a:chOff x="1207185" y="3309303"/>
            <a:chExt cx="8297834" cy="1097198"/>
          </a:xfrm>
        </p:grpSpPr>
        <p:sp>
          <p:nvSpPr>
            <p:cNvPr id="20" name="Rectangle 19"/>
            <p:cNvSpPr/>
            <p:nvPr/>
          </p:nvSpPr>
          <p:spPr>
            <a:xfrm>
              <a:off x="1207185" y="3309303"/>
              <a:ext cx="8297834" cy="1097198"/>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80" name="Rectangle 1"/>
            <p:cNvSpPr>
              <a:spLocks noChangeArrowheads="1"/>
            </p:cNvSpPr>
            <p:nvPr/>
          </p:nvSpPr>
          <p:spPr bwMode="auto">
            <a:xfrm>
              <a:off x="2155838" y="3419917"/>
              <a:ext cx="6453701" cy="830997"/>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Guinea pigs live in hutches. They are active animals who need space to exercise. They can run in the garden as long as they are kept safe. They also like to explore.</a:t>
              </a:r>
            </a:p>
          </p:txBody>
        </p:sp>
      </p:grpSp>
      <p:sp>
        <p:nvSpPr>
          <p:cNvPr id="21" name="Oval 20"/>
          <p:cNvSpPr/>
          <p:nvPr/>
        </p:nvSpPr>
        <p:spPr>
          <a:xfrm>
            <a:off x="720725" y="2817813"/>
            <a:ext cx="1235075" cy="1235075"/>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Oval 29"/>
          <p:cNvSpPr/>
          <p:nvPr/>
        </p:nvSpPr>
        <p:spPr>
          <a:xfrm>
            <a:off x="717550" y="1552575"/>
            <a:ext cx="1235075" cy="1235075"/>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4" name="Rectangle 2"/>
          <p:cNvSpPr>
            <a:spLocks noChangeArrowheads="1"/>
          </p:cNvSpPr>
          <p:nvPr/>
        </p:nvSpPr>
        <p:spPr bwMode="auto">
          <a:xfrm>
            <a:off x="1095375" y="1220788"/>
            <a:ext cx="7138988" cy="338137"/>
          </a:xfrm>
          <a:prstGeom prst="rect">
            <a:avLst/>
          </a:prstGeom>
          <a:noFill/>
          <a:ln w="9525">
            <a:noFill/>
            <a:miter lim="800000"/>
            <a:headEnd/>
            <a:tailEnd/>
          </a:ln>
        </p:spPr>
        <p:txBody>
          <a:bodyPr>
            <a:spAutoFit/>
          </a:bodyPr>
          <a:lstStyle/>
          <a:p>
            <a:pPr algn="ctr" eaLnBrk="1" hangingPunct="1"/>
            <a:r>
              <a:rPr lang="en-GB" altLang="en-US" sz="1600">
                <a:ea typeface="Sassoon Infant Rg" pitchFamily="50" charset="0"/>
                <a:cs typeface="Sassoon Infant Rg" pitchFamily="50" charset="0"/>
              </a:rPr>
              <a:t>Guinea pigs originally come from the grasslands of South America.</a:t>
            </a:r>
          </a:p>
        </p:txBody>
      </p:sp>
      <p:grpSp>
        <p:nvGrpSpPr>
          <p:cNvPr id="22" name="Group 21"/>
          <p:cNvGrpSpPr>
            <a:grpSpLocks/>
          </p:cNvGrpSpPr>
          <p:nvPr/>
        </p:nvGrpSpPr>
        <p:grpSpPr bwMode="auto">
          <a:xfrm>
            <a:off x="1244600" y="4325938"/>
            <a:ext cx="8297863" cy="884237"/>
            <a:chOff x="1196552" y="3309303"/>
            <a:chExt cx="8297834" cy="883976"/>
          </a:xfrm>
        </p:grpSpPr>
        <p:sp>
          <p:nvSpPr>
            <p:cNvPr id="24" name="Rectangle 23"/>
            <p:cNvSpPr/>
            <p:nvPr/>
          </p:nvSpPr>
          <p:spPr>
            <a:xfrm>
              <a:off x="1196552" y="3309303"/>
              <a:ext cx="8297834" cy="883976"/>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78" name="Rectangle 30"/>
            <p:cNvSpPr>
              <a:spLocks noChangeArrowheads="1"/>
            </p:cNvSpPr>
            <p:nvPr/>
          </p:nvSpPr>
          <p:spPr bwMode="auto">
            <a:xfrm>
              <a:off x="1953817" y="3441183"/>
              <a:ext cx="6759967" cy="584775"/>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Guinea pigs need to eat a lot of grass and hay. They cannot store vitamin C so they have to eat a lot of it. It is found in many vegetables.</a:t>
              </a:r>
            </a:p>
          </p:txBody>
        </p:sp>
      </p:grpSp>
      <p:grpSp>
        <p:nvGrpSpPr>
          <p:cNvPr id="34" name="Group 33"/>
          <p:cNvGrpSpPr>
            <a:grpSpLocks/>
          </p:cNvGrpSpPr>
          <p:nvPr/>
        </p:nvGrpSpPr>
        <p:grpSpPr bwMode="auto">
          <a:xfrm>
            <a:off x="717550" y="5597525"/>
            <a:ext cx="8855075" cy="811213"/>
            <a:chOff x="727658" y="5450656"/>
            <a:chExt cx="8855978" cy="811230"/>
          </a:xfrm>
        </p:grpSpPr>
        <p:sp>
          <p:nvSpPr>
            <p:cNvPr id="35" name="Rectangle 34"/>
            <p:cNvSpPr/>
            <p:nvPr/>
          </p:nvSpPr>
          <p:spPr>
            <a:xfrm>
              <a:off x="727658" y="5450656"/>
              <a:ext cx="8855978" cy="811230"/>
            </a:xfrm>
            <a:prstGeom prst="rect">
              <a:avLst/>
            </a:prstGeom>
            <a:solidFill>
              <a:srgbClr val="23A7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76" name="Rectangle 36"/>
            <p:cNvSpPr>
              <a:spLocks noChangeArrowheads="1"/>
            </p:cNvSpPr>
            <p:nvPr/>
          </p:nvSpPr>
          <p:spPr bwMode="auto">
            <a:xfrm>
              <a:off x="1654182" y="5639731"/>
              <a:ext cx="7500451" cy="369332"/>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Guinea pigs ‘talk’ to each other using a lot of different sounds.</a:t>
              </a:r>
            </a:p>
          </p:txBody>
        </p:sp>
      </p:grpSp>
      <p:grpSp>
        <p:nvGrpSpPr>
          <p:cNvPr id="19467" name="Group 37"/>
          <p:cNvGrpSpPr>
            <a:grpSpLocks/>
          </p:cNvGrpSpPr>
          <p:nvPr/>
        </p:nvGrpSpPr>
        <p:grpSpPr bwMode="auto">
          <a:xfrm>
            <a:off x="176213" y="5359400"/>
            <a:ext cx="1308100" cy="1308100"/>
            <a:chOff x="7363883" y="156635"/>
            <a:chExt cx="1646766" cy="1646766"/>
          </a:xfrm>
        </p:grpSpPr>
        <p:sp>
          <p:nvSpPr>
            <p:cNvPr id="39" name="Oval 38"/>
            <p:cNvSpPr/>
            <p:nvPr/>
          </p:nvSpPr>
          <p:spPr>
            <a:xfrm>
              <a:off x="7363883" y="156635"/>
              <a:ext cx="1646766" cy="1646766"/>
            </a:xfrm>
            <a:prstGeom prst="ellipse">
              <a:avLst/>
            </a:prstGeom>
            <a:solidFill>
              <a:schemeClr val="bg1"/>
            </a:solidFill>
            <a:ln w="28575">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74" name="Rectangle 39"/>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23A7F9"/>
                  </a:solidFill>
                  <a:ea typeface="Sassoon Infant Rg" pitchFamily="50" charset="0"/>
                  <a:cs typeface="Sassoon Infant Rg" pitchFamily="50" charset="0"/>
                </a:rPr>
                <a:t>Did you know…?</a:t>
              </a:r>
            </a:p>
          </p:txBody>
        </p:sp>
      </p:grpSp>
      <p:sp>
        <p:nvSpPr>
          <p:cNvPr id="41" name="Oval 40"/>
          <p:cNvSpPr/>
          <p:nvPr/>
        </p:nvSpPr>
        <p:spPr>
          <a:xfrm>
            <a:off x="733425" y="4129088"/>
            <a:ext cx="1236663" cy="1235075"/>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9" name="Picture 22"/>
          <p:cNvPicPr>
            <a:picLocks noChangeAspect="1"/>
          </p:cNvPicPr>
          <p:nvPr/>
        </p:nvPicPr>
        <p:blipFill>
          <a:blip r:embed="rId2" cstate="print"/>
          <a:srcRect/>
          <a:stretch>
            <a:fillRect/>
          </a:stretch>
        </p:blipFill>
        <p:spPr bwMode="auto">
          <a:xfrm>
            <a:off x="1100138" y="2127250"/>
            <a:ext cx="901700" cy="585788"/>
          </a:xfrm>
          <a:prstGeom prst="rect">
            <a:avLst/>
          </a:prstGeom>
          <a:noFill/>
          <a:ln w="9525">
            <a:noFill/>
            <a:miter lim="800000"/>
            <a:headEnd/>
            <a:tailEnd/>
          </a:ln>
        </p:spPr>
      </p:pic>
      <p:pic>
        <p:nvPicPr>
          <p:cNvPr id="19470" name="Picture 24"/>
          <p:cNvPicPr>
            <a:picLocks noChangeAspect="1"/>
          </p:cNvPicPr>
          <p:nvPr/>
        </p:nvPicPr>
        <p:blipFill>
          <a:blip r:embed="rId3" cstate="print"/>
          <a:srcRect/>
          <a:stretch>
            <a:fillRect/>
          </a:stretch>
        </p:blipFill>
        <p:spPr bwMode="auto">
          <a:xfrm>
            <a:off x="730250" y="1624013"/>
            <a:ext cx="862013" cy="558800"/>
          </a:xfrm>
          <a:prstGeom prst="rect">
            <a:avLst/>
          </a:prstGeom>
          <a:noFill/>
          <a:ln w="9525">
            <a:noFill/>
            <a:miter lim="800000"/>
            <a:headEnd/>
            <a:tailEnd/>
          </a:ln>
        </p:spPr>
      </p:pic>
      <p:pic>
        <p:nvPicPr>
          <p:cNvPr id="19471" name="Picture 5"/>
          <p:cNvPicPr>
            <a:picLocks noChangeAspect="1"/>
          </p:cNvPicPr>
          <p:nvPr/>
        </p:nvPicPr>
        <p:blipFill>
          <a:blip r:embed="rId4" cstate="print"/>
          <a:srcRect/>
          <a:stretch>
            <a:fillRect/>
          </a:stretch>
        </p:blipFill>
        <p:spPr bwMode="auto">
          <a:xfrm>
            <a:off x="655638" y="2868613"/>
            <a:ext cx="1171575" cy="1138237"/>
          </a:xfrm>
          <a:prstGeom prst="rect">
            <a:avLst/>
          </a:prstGeom>
          <a:noFill/>
          <a:ln w="9525">
            <a:noFill/>
            <a:miter lim="800000"/>
            <a:headEnd/>
            <a:tailEnd/>
          </a:ln>
        </p:spPr>
      </p:pic>
      <p:pic>
        <p:nvPicPr>
          <p:cNvPr id="19472" name="Picture 7"/>
          <p:cNvPicPr>
            <a:picLocks noChangeAspect="1"/>
          </p:cNvPicPr>
          <p:nvPr/>
        </p:nvPicPr>
        <p:blipFill>
          <a:blip r:embed="rId5" cstate="print"/>
          <a:srcRect/>
          <a:stretch>
            <a:fillRect/>
          </a:stretch>
        </p:blipFill>
        <p:spPr bwMode="auto">
          <a:xfrm>
            <a:off x="792163" y="4413250"/>
            <a:ext cx="1119187" cy="57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Horses</a:t>
            </a:r>
          </a:p>
        </p:txBody>
      </p:sp>
      <p:grpSp>
        <p:nvGrpSpPr>
          <p:cNvPr id="36" name="Group 35"/>
          <p:cNvGrpSpPr>
            <a:grpSpLocks/>
          </p:cNvGrpSpPr>
          <p:nvPr/>
        </p:nvGrpSpPr>
        <p:grpSpPr bwMode="auto">
          <a:xfrm>
            <a:off x="1206500" y="1714500"/>
            <a:ext cx="8297863" cy="911225"/>
            <a:chOff x="1207185" y="2242890"/>
            <a:chExt cx="8297834" cy="911361"/>
          </a:xfrm>
        </p:grpSpPr>
        <p:sp>
          <p:nvSpPr>
            <p:cNvPr id="33" name="Rectangle 32"/>
            <p:cNvSpPr/>
            <p:nvPr/>
          </p:nvSpPr>
          <p:spPr>
            <a:xfrm>
              <a:off x="1207185" y="2242890"/>
              <a:ext cx="8297834" cy="911361"/>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2" name="Rectangle 17"/>
            <p:cNvSpPr>
              <a:spLocks noChangeArrowheads="1"/>
            </p:cNvSpPr>
            <p:nvPr/>
          </p:nvSpPr>
          <p:spPr bwMode="auto">
            <a:xfrm>
              <a:off x="2028246" y="2267893"/>
              <a:ext cx="6443067" cy="830997"/>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Horses need to live in a stable. The stable should be covered with dust-free straw on the ground and cleaned out regularly. Horses also need to be able to go out into a paddock for daily exercise.</a:t>
              </a:r>
            </a:p>
          </p:txBody>
        </p:sp>
      </p:grpSp>
      <p:grpSp>
        <p:nvGrpSpPr>
          <p:cNvPr id="7" name="Group 6"/>
          <p:cNvGrpSpPr>
            <a:grpSpLocks/>
          </p:cNvGrpSpPr>
          <p:nvPr/>
        </p:nvGrpSpPr>
        <p:grpSpPr bwMode="auto">
          <a:xfrm>
            <a:off x="1206500" y="2982913"/>
            <a:ext cx="8297863" cy="838200"/>
            <a:chOff x="1207185" y="3377815"/>
            <a:chExt cx="8297834" cy="837298"/>
          </a:xfrm>
        </p:grpSpPr>
        <p:sp>
          <p:nvSpPr>
            <p:cNvPr id="20" name="Rectangle 19"/>
            <p:cNvSpPr/>
            <p:nvPr/>
          </p:nvSpPr>
          <p:spPr>
            <a:xfrm>
              <a:off x="1207185" y="3377815"/>
              <a:ext cx="8297834" cy="837298"/>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0" name="Rectangle 1"/>
            <p:cNvSpPr>
              <a:spLocks noChangeArrowheads="1"/>
            </p:cNvSpPr>
            <p:nvPr/>
          </p:nvSpPr>
          <p:spPr bwMode="auto">
            <a:xfrm>
              <a:off x="2022733" y="3504979"/>
              <a:ext cx="6453701" cy="584775"/>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Horses need to have fresh water and special feed available all day. They need to be able to graze on grass as often as possible too.</a:t>
              </a:r>
            </a:p>
          </p:txBody>
        </p:sp>
      </p:grpSp>
      <p:sp>
        <p:nvSpPr>
          <p:cNvPr id="21" name="Oval 20"/>
          <p:cNvSpPr/>
          <p:nvPr/>
        </p:nvSpPr>
        <p:spPr>
          <a:xfrm>
            <a:off x="720725" y="2817813"/>
            <a:ext cx="1235075" cy="1235075"/>
          </a:xfrm>
          <a:prstGeom prst="ellipse">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7" name="Rectangle 2"/>
          <p:cNvSpPr>
            <a:spLocks noChangeArrowheads="1"/>
          </p:cNvSpPr>
          <p:nvPr/>
        </p:nvSpPr>
        <p:spPr bwMode="auto">
          <a:xfrm>
            <a:off x="1206500" y="1209675"/>
            <a:ext cx="7140575" cy="369888"/>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Horses need a lot of care and attention.</a:t>
            </a:r>
          </a:p>
        </p:txBody>
      </p:sp>
      <p:grpSp>
        <p:nvGrpSpPr>
          <p:cNvPr id="22" name="Group 21"/>
          <p:cNvGrpSpPr>
            <a:grpSpLocks/>
          </p:cNvGrpSpPr>
          <p:nvPr/>
        </p:nvGrpSpPr>
        <p:grpSpPr bwMode="auto">
          <a:xfrm>
            <a:off x="1244600" y="4325938"/>
            <a:ext cx="8297863" cy="884237"/>
            <a:chOff x="1196552" y="3309303"/>
            <a:chExt cx="8297834" cy="883976"/>
          </a:xfrm>
        </p:grpSpPr>
        <p:sp>
          <p:nvSpPr>
            <p:cNvPr id="24" name="Rectangle 23"/>
            <p:cNvSpPr/>
            <p:nvPr/>
          </p:nvSpPr>
          <p:spPr>
            <a:xfrm>
              <a:off x="1196552" y="3309303"/>
              <a:ext cx="8297834" cy="883976"/>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98" name="Rectangle 30"/>
            <p:cNvSpPr>
              <a:spLocks noChangeArrowheads="1"/>
            </p:cNvSpPr>
            <p:nvPr/>
          </p:nvSpPr>
          <p:spPr bwMode="auto">
            <a:xfrm>
              <a:off x="1953817" y="3345486"/>
              <a:ext cx="6759967" cy="830997"/>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Horses like to be given rewards and to hear nice words. They should not be shouted at or punished. They can get bored and unhappy so make sure you spend time with them.</a:t>
              </a:r>
            </a:p>
          </p:txBody>
        </p:sp>
      </p:grpSp>
      <p:grpSp>
        <p:nvGrpSpPr>
          <p:cNvPr id="34" name="Group 33"/>
          <p:cNvGrpSpPr/>
          <p:nvPr/>
        </p:nvGrpSpPr>
        <p:grpSpPr>
          <a:xfrm>
            <a:off x="717025" y="5596862"/>
            <a:ext cx="8855978" cy="811230"/>
            <a:chOff x="727658" y="5450656"/>
            <a:chExt cx="8855978" cy="811230"/>
          </a:xfrm>
          <a:solidFill>
            <a:srgbClr val="954EBE"/>
          </a:solidFill>
        </p:grpSpPr>
        <p:sp>
          <p:nvSpPr>
            <p:cNvPr id="35" name="Rectangle 34"/>
            <p:cNvSpPr/>
            <p:nvPr/>
          </p:nvSpPr>
          <p:spPr>
            <a:xfrm>
              <a:off x="727658" y="5450656"/>
              <a:ext cx="8855978" cy="81123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Rectangle 36"/>
            <p:cNvSpPr/>
            <p:nvPr/>
          </p:nvSpPr>
          <p:spPr>
            <a:xfrm>
              <a:off x="1717978" y="5544317"/>
              <a:ext cx="6902193" cy="646331"/>
            </a:xfrm>
            <a:prstGeom prst="rect">
              <a:avLst/>
            </a:prstGeom>
            <a:grpFill/>
          </p:spPr>
          <p:txBody>
            <a:bodyPr>
              <a:spAutoFit/>
            </a:bodyPr>
            <a:lstStyle/>
            <a:p>
              <a:pPr eaLnBrk="1" fontAlgn="auto" hangingPunct="1">
                <a:spcBef>
                  <a:spcPts val="0"/>
                </a:spcBef>
                <a:spcAft>
                  <a:spcPts val="0"/>
                </a:spcAft>
                <a:defRPr/>
              </a:pPr>
              <a:r>
                <a:rPr lang="en-GB" dirty="0">
                  <a:solidFill>
                    <a:schemeClr val="bg1"/>
                  </a:solidFill>
                  <a:latin typeface="+mn-lt"/>
                </a:rPr>
                <a:t>Horses should not be given too many apples as they can make them poorly. </a:t>
              </a:r>
            </a:p>
          </p:txBody>
        </p:sp>
      </p:grpSp>
      <p:grpSp>
        <p:nvGrpSpPr>
          <p:cNvPr id="20490" name="Group 37"/>
          <p:cNvGrpSpPr>
            <a:grpSpLocks/>
          </p:cNvGrpSpPr>
          <p:nvPr/>
        </p:nvGrpSpPr>
        <p:grpSpPr bwMode="auto">
          <a:xfrm>
            <a:off x="176213" y="5359400"/>
            <a:ext cx="1308100" cy="1308100"/>
            <a:chOff x="7363883" y="156635"/>
            <a:chExt cx="1646766" cy="1646766"/>
          </a:xfrm>
        </p:grpSpPr>
        <p:sp>
          <p:nvSpPr>
            <p:cNvPr id="39" name="Oval 38"/>
            <p:cNvSpPr/>
            <p:nvPr/>
          </p:nvSpPr>
          <p:spPr>
            <a:xfrm>
              <a:off x="7363883" y="156635"/>
              <a:ext cx="1646766" cy="1646766"/>
            </a:xfrm>
            <a:prstGeom prst="ellipse">
              <a:avLst/>
            </a:prstGeom>
            <a:solidFill>
              <a:schemeClr val="bg1"/>
            </a:solidFill>
            <a:ln w="28575">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96" name="Rectangle 39"/>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954EBE"/>
                  </a:solidFill>
                  <a:ea typeface="Sassoon Infant Rg" pitchFamily="50" charset="0"/>
                  <a:cs typeface="Sassoon Infant Rg" pitchFamily="50" charset="0"/>
                </a:rPr>
                <a:t>Did you know…?</a:t>
              </a:r>
            </a:p>
          </p:txBody>
        </p:sp>
      </p:grpSp>
      <p:sp>
        <p:nvSpPr>
          <p:cNvPr id="41" name="Oval 40"/>
          <p:cNvSpPr/>
          <p:nvPr/>
        </p:nvSpPr>
        <p:spPr>
          <a:xfrm>
            <a:off x="733425" y="4129088"/>
            <a:ext cx="1236663" cy="1235075"/>
          </a:xfrm>
          <a:prstGeom prst="ellipse">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3866" r="1640" b="845"/>
          <a:stretch/>
        </p:blipFill>
        <p:spPr>
          <a:xfrm>
            <a:off x="714722" y="1552354"/>
            <a:ext cx="1254641" cy="1222744"/>
          </a:xfrm>
          <a:prstGeom prst="ellipse">
            <a:avLst/>
          </a:prstGeom>
        </p:spPr>
      </p:pic>
      <p:pic>
        <p:nvPicPr>
          <p:cNvPr id="20493" name="Picture 9"/>
          <p:cNvPicPr>
            <a:picLocks noChangeAspect="1"/>
          </p:cNvPicPr>
          <p:nvPr/>
        </p:nvPicPr>
        <p:blipFill>
          <a:blip r:embed="rId3" cstate="print"/>
          <a:srcRect/>
          <a:stretch>
            <a:fillRect/>
          </a:stretch>
        </p:blipFill>
        <p:spPr bwMode="auto">
          <a:xfrm>
            <a:off x="900113" y="2949575"/>
            <a:ext cx="982662" cy="828675"/>
          </a:xfrm>
          <a:prstGeom prst="rect">
            <a:avLst/>
          </a:prstGeom>
          <a:noFill/>
          <a:ln w="9525">
            <a:noFill/>
            <a:miter lim="800000"/>
            <a:headEnd/>
            <a:tailEnd/>
          </a:ln>
        </p:spPr>
      </p:pic>
      <p:pic>
        <p:nvPicPr>
          <p:cNvPr id="20494" name="Picture 10"/>
          <p:cNvPicPr>
            <a:picLocks noChangeAspect="1"/>
          </p:cNvPicPr>
          <p:nvPr/>
        </p:nvPicPr>
        <p:blipFill>
          <a:blip r:embed="rId4" cstate="print"/>
          <a:srcRect/>
          <a:stretch>
            <a:fillRect/>
          </a:stretch>
        </p:blipFill>
        <p:spPr bwMode="auto">
          <a:xfrm>
            <a:off x="881063" y="4270375"/>
            <a:ext cx="1147762" cy="93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7"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Bearded Dragon</a:t>
            </a:r>
          </a:p>
        </p:txBody>
      </p:sp>
      <p:grpSp>
        <p:nvGrpSpPr>
          <p:cNvPr id="36" name="Group 35"/>
          <p:cNvGrpSpPr>
            <a:grpSpLocks/>
          </p:cNvGrpSpPr>
          <p:nvPr/>
        </p:nvGrpSpPr>
        <p:grpSpPr bwMode="auto">
          <a:xfrm>
            <a:off x="1206500" y="2111375"/>
            <a:ext cx="8297863" cy="1506538"/>
            <a:chOff x="1207185" y="1710040"/>
            <a:chExt cx="8297834" cy="1506384"/>
          </a:xfrm>
        </p:grpSpPr>
        <p:sp>
          <p:nvSpPr>
            <p:cNvPr id="33" name="Rectangle 32"/>
            <p:cNvSpPr/>
            <p:nvPr/>
          </p:nvSpPr>
          <p:spPr>
            <a:xfrm>
              <a:off x="1207185" y="1710040"/>
              <a:ext cx="8297834" cy="1506384"/>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8" name="Rectangle 17"/>
            <p:cNvSpPr>
              <a:spLocks noChangeArrowheads="1"/>
            </p:cNvSpPr>
            <p:nvPr/>
          </p:nvSpPr>
          <p:spPr bwMode="auto">
            <a:xfrm>
              <a:off x="2198370" y="1836961"/>
              <a:ext cx="6443067" cy="1200329"/>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Bearded dragons live in a vivarium which is a large glass tank with special lighting and controlled temperatures. There needs to be a warm place and a slightly cooler place for the dragon to lie in. The vivarium must be cleaned regularly.</a:t>
              </a:r>
            </a:p>
          </p:txBody>
        </p:sp>
      </p:grpSp>
      <p:grpSp>
        <p:nvGrpSpPr>
          <p:cNvPr id="7" name="Group 6"/>
          <p:cNvGrpSpPr>
            <a:grpSpLocks/>
          </p:cNvGrpSpPr>
          <p:nvPr/>
        </p:nvGrpSpPr>
        <p:grpSpPr bwMode="auto">
          <a:xfrm>
            <a:off x="1206500" y="4335463"/>
            <a:ext cx="8297863" cy="1154112"/>
            <a:chOff x="1207185" y="3092700"/>
            <a:chExt cx="8297834" cy="1154312"/>
          </a:xfrm>
        </p:grpSpPr>
        <p:sp>
          <p:nvSpPr>
            <p:cNvPr id="20" name="Rectangle 19"/>
            <p:cNvSpPr/>
            <p:nvPr/>
          </p:nvSpPr>
          <p:spPr>
            <a:xfrm>
              <a:off x="1207185" y="3092700"/>
              <a:ext cx="8297834" cy="1154312"/>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6" name="Rectangle 1"/>
            <p:cNvSpPr>
              <a:spLocks noChangeArrowheads="1"/>
            </p:cNvSpPr>
            <p:nvPr/>
          </p:nvSpPr>
          <p:spPr bwMode="auto">
            <a:xfrm>
              <a:off x="2209003" y="3223998"/>
              <a:ext cx="6272943"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Bearded dragons eat live insects like crickets and locusts. The also like green plants. They should not eat spinach. </a:t>
              </a:r>
            </a:p>
            <a:p>
              <a:pPr eaLnBrk="1" hangingPunct="1"/>
              <a:r>
                <a:rPr lang="en-GB" altLang="en-US">
                  <a:ea typeface="Sassoon Infant Rg" pitchFamily="50" charset="0"/>
                  <a:cs typeface="Sassoon Infant Rg" pitchFamily="50" charset="0"/>
                </a:rPr>
                <a:t>Bearded dragons shed their skin as they grow bigger. </a:t>
              </a:r>
            </a:p>
          </p:txBody>
        </p:sp>
      </p:grpSp>
      <p:sp>
        <p:nvSpPr>
          <p:cNvPr id="30" name="Oval 29"/>
          <p:cNvSpPr/>
          <p:nvPr/>
        </p:nvSpPr>
        <p:spPr>
          <a:xfrm>
            <a:off x="554038" y="2093913"/>
            <a:ext cx="1566862" cy="1566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1" name="Rectangle 2"/>
          <p:cNvSpPr>
            <a:spLocks noChangeArrowheads="1"/>
          </p:cNvSpPr>
          <p:nvPr/>
        </p:nvSpPr>
        <p:spPr bwMode="auto">
          <a:xfrm>
            <a:off x="733425" y="1209675"/>
            <a:ext cx="7737475" cy="647700"/>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Bearded dragons are reptiles and originally come from the scrublands of Australia, where it is hot and dry.</a:t>
            </a:r>
          </a:p>
        </p:txBody>
      </p:sp>
      <p:sp>
        <p:nvSpPr>
          <p:cNvPr id="23" name="Oval 22"/>
          <p:cNvSpPr/>
          <p:nvPr/>
        </p:nvSpPr>
        <p:spPr>
          <a:xfrm>
            <a:off x="554038" y="4105275"/>
            <a:ext cx="1566862" cy="15668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513" name="Picture 5"/>
          <p:cNvPicPr>
            <a:picLocks noChangeAspect="1"/>
          </p:cNvPicPr>
          <p:nvPr/>
        </p:nvPicPr>
        <p:blipFill>
          <a:blip r:embed="rId2" cstate="print"/>
          <a:srcRect/>
          <a:stretch>
            <a:fillRect/>
          </a:stretch>
        </p:blipFill>
        <p:spPr bwMode="auto">
          <a:xfrm>
            <a:off x="620713" y="4478338"/>
            <a:ext cx="1435100" cy="722312"/>
          </a:xfrm>
          <a:prstGeom prst="rect">
            <a:avLst/>
          </a:prstGeom>
          <a:noFill/>
          <a:ln w="9525">
            <a:noFill/>
            <a:miter lim="800000"/>
            <a:headEnd/>
            <a:tailEnd/>
          </a:ln>
        </p:spPr>
      </p:pic>
      <p:pic>
        <p:nvPicPr>
          <p:cNvPr id="21514" name="Picture 24"/>
          <p:cNvPicPr>
            <a:picLocks noChangeAspect="1"/>
          </p:cNvPicPr>
          <p:nvPr/>
        </p:nvPicPr>
        <p:blipFill>
          <a:blip r:embed="rId3" cstate="print"/>
          <a:srcRect/>
          <a:stretch>
            <a:fillRect/>
          </a:stretch>
        </p:blipFill>
        <p:spPr bwMode="auto">
          <a:xfrm>
            <a:off x="681038" y="2460625"/>
            <a:ext cx="1347787" cy="814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1"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Bearded Dragon</a:t>
            </a:r>
          </a:p>
        </p:txBody>
      </p:sp>
      <p:grpSp>
        <p:nvGrpSpPr>
          <p:cNvPr id="22" name="Group 21"/>
          <p:cNvGrpSpPr>
            <a:grpSpLocks/>
          </p:cNvGrpSpPr>
          <p:nvPr/>
        </p:nvGrpSpPr>
        <p:grpSpPr bwMode="auto">
          <a:xfrm>
            <a:off x="1244600" y="1711325"/>
            <a:ext cx="8297863" cy="1112838"/>
            <a:chOff x="1196552" y="3309303"/>
            <a:chExt cx="8297834" cy="1113401"/>
          </a:xfrm>
        </p:grpSpPr>
        <p:sp>
          <p:nvSpPr>
            <p:cNvPr id="24" name="Rectangle 23"/>
            <p:cNvSpPr/>
            <p:nvPr/>
          </p:nvSpPr>
          <p:spPr>
            <a:xfrm>
              <a:off x="1196552" y="3309303"/>
              <a:ext cx="8297834" cy="884685"/>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41" name="Rectangle 30"/>
            <p:cNvSpPr>
              <a:spLocks noChangeArrowheads="1"/>
            </p:cNvSpPr>
            <p:nvPr/>
          </p:nvSpPr>
          <p:spPr bwMode="auto">
            <a:xfrm>
              <a:off x="1953817" y="3345486"/>
              <a:ext cx="6759967" cy="1077218"/>
            </a:xfrm>
            <a:prstGeom prst="rect">
              <a:avLst/>
            </a:prstGeom>
            <a:noFill/>
            <a:ln w="9525">
              <a:noFill/>
              <a:miter lim="800000"/>
              <a:headEnd/>
              <a:tailEnd/>
            </a:ln>
          </p:spPr>
          <p:txBody>
            <a:bodyPr>
              <a:spAutoFit/>
            </a:bodyPr>
            <a:lstStyle/>
            <a:p>
              <a:pPr eaLnBrk="1" hangingPunct="1"/>
              <a:r>
                <a:rPr lang="en-GB" altLang="en-US" sz="1600">
                  <a:ea typeface="Sassoon Infant Rg" pitchFamily="50" charset="0"/>
                  <a:cs typeface="Sassoon Infant Rg" pitchFamily="50" charset="0"/>
                </a:rPr>
                <a:t>Bearded dragons can be picked up and taken out of the vivarium for about 15 minutes. You must never grab or surprise a bearded dragon as they can bite when they are frightened.</a:t>
              </a:r>
            </a:p>
            <a:p>
              <a:pPr eaLnBrk="1" hangingPunct="1"/>
              <a:endParaRPr lang="en-GB" altLang="en-US" sz="1600">
                <a:ea typeface="Sassoon Infant Rg" pitchFamily="50" charset="0"/>
                <a:cs typeface="Sassoon Infant Rg" pitchFamily="50" charset="0"/>
              </a:endParaRPr>
            </a:p>
          </p:txBody>
        </p:sp>
      </p:grpSp>
      <p:sp>
        <p:nvSpPr>
          <p:cNvPr id="41" name="Oval 40"/>
          <p:cNvSpPr/>
          <p:nvPr/>
        </p:nvSpPr>
        <p:spPr>
          <a:xfrm>
            <a:off x="733425" y="1512888"/>
            <a:ext cx="1236663" cy="12366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2534" name="Picture 5"/>
          <p:cNvPicPr>
            <a:picLocks noChangeAspect="1"/>
          </p:cNvPicPr>
          <p:nvPr/>
        </p:nvPicPr>
        <p:blipFill>
          <a:blip r:embed="rId2" cstate="print"/>
          <a:srcRect/>
          <a:stretch>
            <a:fillRect/>
          </a:stretch>
        </p:blipFill>
        <p:spPr bwMode="auto">
          <a:xfrm>
            <a:off x="547688" y="1725613"/>
            <a:ext cx="1346200" cy="811212"/>
          </a:xfrm>
          <a:prstGeom prst="rect">
            <a:avLst/>
          </a:prstGeom>
          <a:noFill/>
          <a:ln w="9525">
            <a:noFill/>
            <a:miter lim="800000"/>
            <a:headEnd/>
            <a:tailEnd/>
          </a:ln>
        </p:spPr>
      </p:pic>
      <p:pic>
        <p:nvPicPr>
          <p:cNvPr id="22535" name="Picture 7"/>
          <p:cNvPicPr>
            <a:picLocks noChangeAspect="1"/>
          </p:cNvPicPr>
          <p:nvPr/>
        </p:nvPicPr>
        <p:blipFill>
          <a:blip r:embed="rId3" cstate="print"/>
          <a:srcRect b="46986"/>
          <a:stretch>
            <a:fillRect/>
          </a:stretch>
        </p:blipFill>
        <p:spPr bwMode="auto">
          <a:xfrm>
            <a:off x="5381625" y="2370138"/>
            <a:ext cx="2295525" cy="4025900"/>
          </a:xfrm>
          <a:prstGeom prst="rect">
            <a:avLst/>
          </a:prstGeom>
          <a:noFill/>
          <a:ln w="9525">
            <a:noFill/>
            <a:miter lim="800000"/>
            <a:headEnd/>
            <a:tailEnd/>
          </a:ln>
        </p:spPr>
      </p:pic>
      <p:grpSp>
        <p:nvGrpSpPr>
          <p:cNvPr id="34" name="Group 33"/>
          <p:cNvGrpSpPr/>
          <p:nvPr/>
        </p:nvGrpSpPr>
        <p:grpSpPr>
          <a:xfrm>
            <a:off x="733786" y="5468876"/>
            <a:ext cx="8855978" cy="939216"/>
            <a:chOff x="727658" y="5322670"/>
            <a:chExt cx="8855978" cy="939216"/>
          </a:xfrm>
          <a:solidFill>
            <a:schemeClr val="accent4"/>
          </a:solidFill>
        </p:grpSpPr>
        <p:sp>
          <p:nvSpPr>
            <p:cNvPr id="35" name="Rectangle 34"/>
            <p:cNvSpPr/>
            <p:nvPr/>
          </p:nvSpPr>
          <p:spPr>
            <a:xfrm>
              <a:off x="727658" y="5322670"/>
              <a:ext cx="8855978" cy="939216"/>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Rectangle 36"/>
            <p:cNvSpPr/>
            <p:nvPr/>
          </p:nvSpPr>
          <p:spPr>
            <a:xfrm>
              <a:off x="1717978" y="5469887"/>
              <a:ext cx="6902193" cy="646331"/>
            </a:xfrm>
            <a:prstGeom prst="rect">
              <a:avLst/>
            </a:prstGeom>
            <a:grpFill/>
          </p:spPr>
          <p:txBody>
            <a:bodyPr>
              <a:spAutoFit/>
            </a:bodyPr>
            <a:lstStyle/>
            <a:p>
              <a:pPr eaLnBrk="1" fontAlgn="auto" hangingPunct="1">
                <a:spcBef>
                  <a:spcPts val="0"/>
                </a:spcBef>
                <a:spcAft>
                  <a:spcPts val="0"/>
                </a:spcAft>
                <a:defRPr/>
              </a:pPr>
              <a:r>
                <a:rPr lang="en-GB" dirty="0">
                  <a:solidFill>
                    <a:schemeClr val="bg1"/>
                  </a:solidFill>
                  <a:latin typeface="+mn-lt"/>
                </a:rPr>
                <a:t>The folds of skin around the neck of the bearded dragon balloon out and turn black when they feel in danger.</a:t>
              </a:r>
            </a:p>
          </p:txBody>
        </p:sp>
      </p:grpSp>
      <p:grpSp>
        <p:nvGrpSpPr>
          <p:cNvPr id="22537" name="Group 37"/>
          <p:cNvGrpSpPr>
            <a:grpSpLocks/>
          </p:cNvGrpSpPr>
          <p:nvPr/>
        </p:nvGrpSpPr>
        <p:grpSpPr bwMode="auto">
          <a:xfrm>
            <a:off x="176213" y="5294313"/>
            <a:ext cx="1308100" cy="1309687"/>
            <a:chOff x="7363883" y="156635"/>
            <a:chExt cx="1646766" cy="1646766"/>
          </a:xfrm>
        </p:grpSpPr>
        <p:sp>
          <p:nvSpPr>
            <p:cNvPr id="39" name="Oval 38"/>
            <p:cNvSpPr/>
            <p:nvPr/>
          </p:nvSpPr>
          <p:spPr>
            <a:xfrm>
              <a:off x="7363883" y="156635"/>
              <a:ext cx="1646766" cy="16467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9" name="Rectangle 39"/>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92D050"/>
                  </a:solidFill>
                  <a:ea typeface="Sassoon Infant Rg" pitchFamily="50" charset="0"/>
                  <a:cs typeface="Sassoon Infant Rg" pitchFamily="50" charset="0"/>
                </a:rPr>
                <a:t>Did you know…?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5"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Corn Snake</a:t>
            </a:r>
          </a:p>
        </p:txBody>
      </p:sp>
      <p:grpSp>
        <p:nvGrpSpPr>
          <p:cNvPr id="36" name="Group 35"/>
          <p:cNvGrpSpPr>
            <a:grpSpLocks/>
          </p:cNvGrpSpPr>
          <p:nvPr/>
        </p:nvGrpSpPr>
        <p:grpSpPr bwMode="auto">
          <a:xfrm>
            <a:off x="1206500" y="2187575"/>
            <a:ext cx="8297863" cy="1225550"/>
            <a:chOff x="1207185" y="2104662"/>
            <a:chExt cx="8297834" cy="1225336"/>
          </a:xfrm>
        </p:grpSpPr>
        <p:sp>
          <p:nvSpPr>
            <p:cNvPr id="33" name="Rectangle 32"/>
            <p:cNvSpPr/>
            <p:nvPr/>
          </p:nvSpPr>
          <p:spPr>
            <a:xfrm>
              <a:off x="1207185" y="2104662"/>
              <a:ext cx="8297834" cy="1211051"/>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66" name="Rectangle 17"/>
            <p:cNvSpPr>
              <a:spLocks noChangeArrowheads="1"/>
            </p:cNvSpPr>
            <p:nvPr/>
          </p:nvSpPr>
          <p:spPr bwMode="auto">
            <a:xfrm>
              <a:off x="2166472" y="2129669"/>
              <a:ext cx="6742569" cy="1200329"/>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Corn snakes live in a large, glass vivarium. The vivarium needs to be long enough for the snake to stretch out in. It needs to have a ‘basking zone’, which is the warmest part, for the snake to lie and get some heat.</a:t>
              </a:r>
            </a:p>
          </p:txBody>
        </p:sp>
      </p:grpSp>
      <p:grpSp>
        <p:nvGrpSpPr>
          <p:cNvPr id="7" name="Group 6"/>
          <p:cNvGrpSpPr>
            <a:grpSpLocks/>
          </p:cNvGrpSpPr>
          <p:nvPr/>
        </p:nvGrpSpPr>
        <p:grpSpPr bwMode="auto">
          <a:xfrm>
            <a:off x="1206500" y="4433888"/>
            <a:ext cx="8297863" cy="1096962"/>
            <a:chOff x="1207185" y="3309303"/>
            <a:chExt cx="8297834" cy="1097198"/>
          </a:xfrm>
        </p:grpSpPr>
        <p:sp>
          <p:nvSpPr>
            <p:cNvPr id="20" name="Rectangle 19"/>
            <p:cNvSpPr/>
            <p:nvPr/>
          </p:nvSpPr>
          <p:spPr>
            <a:xfrm>
              <a:off x="1207185" y="3309303"/>
              <a:ext cx="8297834" cy="1097198"/>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64" name="Rectangle 1"/>
            <p:cNvSpPr>
              <a:spLocks noChangeArrowheads="1"/>
            </p:cNvSpPr>
            <p:nvPr/>
          </p:nvSpPr>
          <p:spPr bwMode="auto">
            <a:xfrm>
              <a:off x="2155838" y="3409284"/>
              <a:ext cx="6379269"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Corn snakes eat mice. They like to eat in the dark so the feeding tub needs to be covered. Feeding time has to be done in a very careful way.</a:t>
              </a:r>
            </a:p>
          </p:txBody>
        </p:sp>
      </p:grpSp>
      <p:sp>
        <p:nvSpPr>
          <p:cNvPr id="21" name="Oval 20"/>
          <p:cNvSpPr/>
          <p:nvPr/>
        </p:nvSpPr>
        <p:spPr>
          <a:xfrm>
            <a:off x="720725" y="4335463"/>
            <a:ext cx="1235075" cy="1236662"/>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Oval 29"/>
          <p:cNvSpPr/>
          <p:nvPr/>
        </p:nvSpPr>
        <p:spPr>
          <a:xfrm>
            <a:off x="608013" y="2079625"/>
            <a:ext cx="1438275" cy="1439863"/>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60" name="Rectangle 2"/>
          <p:cNvSpPr>
            <a:spLocks noChangeArrowheads="1"/>
          </p:cNvSpPr>
          <p:nvPr/>
        </p:nvSpPr>
        <p:spPr bwMode="auto">
          <a:xfrm>
            <a:off x="1206500" y="1263650"/>
            <a:ext cx="7140575" cy="646113"/>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Corn snakes are reptiles and have this name because they have often been found around corn barns beside fields.</a:t>
            </a:r>
          </a:p>
        </p:txBody>
      </p:sp>
      <p:pic>
        <p:nvPicPr>
          <p:cNvPr id="23561" name="Picture 5"/>
          <p:cNvPicPr>
            <a:picLocks noChangeAspect="1"/>
          </p:cNvPicPr>
          <p:nvPr/>
        </p:nvPicPr>
        <p:blipFill>
          <a:blip r:embed="rId2" cstate="print"/>
          <a:srcRect/>
          <a:stretch>
            <a:fillRect/>
          </a:stretch>
        </p:blipFill>
        <p:spPr bwMode="auto">
          <a:xfrm>
            <a:off x="628650" y="2246313"/>
            <a:ext cx="2654300" cy="1816100"/>
          </a:xfrm>
          <a:prstGeom prst="rect">
            <a:avLst/>
          </a:prstGeom>
          <a:noFill/>
          <a:ln w="9525">
            <a:noFill/>
            <a:miter lim="800000"/>
            <a:headEnd/>
            <a:tailEnd/>
          </a:ln>
        </p:spPr>
      </p:pic>
      <p:pic>
        <p:nvPicPr>
          <p:cNvPr id="23562" name="Picture 7"/>
          <p:cNvPicPr>
            <a:picLocks noChangeAspect="1"/>
          </p:cNvPicPr>
          <p:nvPr/>
        </p:nvPicPr>
        <p:blipFill>
          <a:blip r:embed="rId3" cstate="print"/>
          <a:srcRect/>
          <a:stretch>
            <a:fillRect/>
          </a:stretch>
        </p:blipFill>
        <p:spPr bwMode="auto">
          <a:xfrm>
            <a:off x="749300" y="4552950"/>
            <a:ext cx="1306513"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Corn Snake</a:t>
            </a:r>
          </a:p>
        </p:txBody>
      </p:sp>
      <p:grpSp>
        <p:nvGrpSpPr>
          <p:cNvPr id="22" name="Group 21"/>
          <p:cNvGrpSpPr>
            <a:grpSpLocks/>
          </p:cNvGrpSpPr>
          <p:nvPr/>
        </p:nvGrpSpPr>
        <p:grpSpPr bwMode="auto">
          <a:xfrm>
            <a:off x="1244600" y="1601788"/>
            <a:ext cx="8297863" cy="1320800"/>
            <a:chOff x="1196552" y="3351835"/>
            <a:chExt cx="8297834" cy="1321576"/>
          </a:xfrm>
        </p:grpSpPr>
        <p:sp>
          <p:nvSpPr>
            <p:cNvPr id="24" name="Rectangle 23"/>
            <p:cNvSpPr/>
            <p:nvPr/>
          </p:nvSpPr>
          <p:spPr>
            <a:xfrm>
              <a:off x="1196552" y="3351835"/>
              <a:ext cx="8297834" cy="1321576"/>
            </a:xfrm>
            <a:prstGeom prst="rect">
              <a:avLst/>
            </a:prstGeom>
            <a:solidFill>
              <a:schemeClr val="bg1"/>
            </a:solidFill>
            <a:ln w="1905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91" name="Rectangle 30"/>
            <p:cNvSpPr>
              <a:spLocks noChangeArrowheads="1"/>
            </p:cNvSpPr>
            <p:nvPr/>
          </p:nvSpPr>
          <p:spPr bwMode="auto">
            <a:xfrm>
              <a:off x="2145205" y="3430550"/>
              <a:ext cx="6416889" cy="1200329"/>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Corn snakes shed their skin as they grow. They will rub on the sides of the vivarium to help the old skin come away. You must never pull the skin off though as this can damage the new skin underneath.</a:t>
              </a:r>
            </a:p>
          </p:txBody>
        </p:sp>
      </p:grpSp>
      <p:grpSp>
        <p:nvGrpSpPr>
          <p:cNvPr id="34" name="Group 33"/>
          <p:cNvGrpSpPr>
            <a:grpSpLocks/>
          </p:cNvGrpSpPr>
          <p:nvPr/>
        </p:nvGrpSpPr>
        <p:grpSpPr bwMode="auto">
          <a:xfrm>
            <a:off x="717550" y="5597525"/>
            <a:ext cx="8855075" cy="811213"/>
            <a:chOff x="727658" y="5450656"/>
            <a:chExt cx="8855978" cy="811230"/>
          </a:xfrm>
        </p:grpSpPr>
        <p:sp>
          <p:nvSpPr>
            <p:cNvPr id="35" name="Rectangle 34"/>
            <p:cNvSpPr/>
            <p:nvPr/>
          </p:nvSpPr>
          <p:spPr>
            <a:xfrm>
              <a:off x="727658" y="5450656"/>
              <a:ext cx="8855978" cy="81123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9" name="Rectangle 36"/>
            <p:cNvSpPr>
              <a:spLocks noChangeArrowheads="1"/>
            </p:cNvSpPr>
            <p:nvPr/>
          </p:nvSpPr>
          <p:spPr bwMode="auto">
            <a:xfrm>
              <a:off x="1537217" y="5565300"/>
              <a:ext cx="7500451" cy="646331"/>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Corn snakes can be handled but always very carefully and they are to go back in the vivarium again after a few minutes.</a:t>
              </a:r>
            </a:p>
          </p:txBody>
        </p:sp>
      </p:grpSp>
      <p:grpSp>
        <p:nvGrpSpPr>
          <p:cNvPr id="24582" name="Group 37"/>
          <p:cNvGrpSpPr>
            <a:grpSpLocks/>
          </p:cNvGrpSpPr>
          <p:nvPr/>
        </p:nvGrpSpPr>
        <p:grpSpPr bwMode="auto">
          <a:xfrm>
            <a:off x="176213" y="5359400"/>
            <a:ext cx="1308100" cy="1308100"/>
            <a:chOff x="7363883" y="156635"/>
            <a:chExt cx="1646766" cy="1646766"/>
          </a:xfrm>
        </p:grpSpPr>
        <p:sp>
          <p:nvSpPr>
            <p:cNvPr id="39" name="Oval 38"/>
            <p:cNvSpPr/>
            <p:nvPr/>
          </p:nvSpPr>
          <p:spPr>
            <a:xfrm>
              <a:off x="7363883" y="156635"/>
              <a:ext cx="1646766" cy="1646766"/>
            </a:xfrm>
            <a:prstGeom prst="ellipse">
              <a:avLst/>
            </a:prstGeom>
            <a:solidFill>
              <a:schemeClr val="bg1"/>
            </a:solidFill>
            <a:ln w="28575">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7" name="Rectangle 39"/>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EB8634"/>
                  </a:solidFill>
                  <a:ea typeface="Sassoon Infant Rg" pitchFamily="50" charset="0"/>
                  <a:cs typeface="Sassoon Infant Rg" pitchFamily="50" charset="0"/>
                </a:rPr>
                <a:t>Did you know…?</a:t>
              </a:r>
            </a:p>
          </p:txBody>
        </p:sp>
      </p:grpSp>
      <p:sp>
        <p:nvSpPr>
          <p:cNvPr id="41" name="Oval 40"/>
          <p:cNvSpPr/>
          <p:nvPr/>
        </p:nvSpPr>
        <p:spPr>
          <a:xfrm>
            <a:off x="512763" y="1511300"/>
            <a:ext cx="1495425" cy="1495425"/>
          </a:xfrm>
          <a:prstGeom prst="ellipse">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4584" name="Picture 5"/>
          <p:cNvPicPr>
            <a:picLocks noChangeAspect="1"/>
          </p:cNvPicPr>
          <p:nvPr/>
        </p:nvPicPr>
        <p:blipFill>
          <a:blip r:embed="rId2" cstate="print"/>
          <a:srcRect/>
          <a:stretch>
            <a:fillRect/>
          </a:stretch>
        </p:blipFill>
        <p:spPr bwMode="auto">
          <a:xfrm>
            <a:off x="3303588" y="3192463"/>
            <a:ext cx="2722562" cy="2085975"/>
          </a:xfrm>
          <a:prstGeom prst="rect">
            <a:avLst/>
          </a:prstGeom>
          <a:noFill/>
          <a:ln w="9525">
            <a:noFill/>
            <a:miter lim="800000"/>
            <a:headEnd/>
            <a:tailEnd/>
          </a:ln>
        </p:spPr>
      </p:pic>
      <p:pic>
        <p:nvPicPr>
          <p:cNvPr id="24585" name="Picture 24"/>
          <p:cNvPicPr>
            <a:picLocks noChangeAspect="1"/>
          </p:cNvPicPr>
          <p:nvPr/>
        </p:nvPicPr>
        <p:blipFill>
          <a:blip r:embed="rId3" cstate="print"/>
          <a:srcRect/>
          <a:stretch>
            <a:fillRect/>
          </a:stretch>
        </p:blipFill>
        <p:spPr bwMode="auto">
          <a:xfrm>
            <a:off x="717550" y="1758950"/>
            <a:ext cx="1220788"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28650"/>
            <a:ext cx="9482138" cy="77470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603" name="Title 20"/>
          <p:cNvSpPr>
            <a:spLocks/>
          </p:cNvSpPr>
          <p:nvPr/>
        </p:nvSpPr>
        <p:spPr bwMode="auto">
          <a:xfrm>
            <a:off x="388938" y="519113"/>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Caring for Animals</a:t>
            </a:r>
          </a:p>
        </p:txBody>
      </p:sp>
      <p:sp>
        <p:nvSpPr>
          <p:cNvPr id="25604" name="Rectangle 4"/>
          <p:cNvSpPr>
            <a:spLocks noChangeArrowheads="1"/>
          </p:cNvSpPr>
          <p:nvPr/>
        </p:nvSpPr>
        <p:spPr bwMode="auto">
          <a:xfrm>
            <a:off x="963613" y="1481138"/>
            <a:ext cx="7113587" cy="120015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Animals need a lot of care. Once we have a pet to look after, we are responsible for it being healthy and happy.</a:t>
            </a:r>
          </a:p>
          <a:p>
            <a:pPr eaLnBrk="1" hangingPunct="1"/>
            <a:r>
              <a:rPr lang="en-GB" altLang="en-US">
                <a:ea typeface="Sassoon Infant Rg" pitchFamily="50" charset="0"/>
                <a:cs typeface="Sassoon Infant Rg" pitchFamily="50" charset="0"/>
              </a:rPr>
              <a:t>Remember to:</a:t>
            </a:r>
          </a:p>
          <a:p>
            <a:pPr eaLnBrk="1" hangingPunct="1"/>
            <a:endParaRPr lang="en-GB" altLang="en-US">
              <a:ea typeface="Sassoon Infant Rg" pitchFamily="50" charset="0"/>
              <a:cs typeface="Sassoon Infant Rg" pitchFamily="50" charset="0"/>
            </a:endParaRPr>
          </a:p>
        </p:txBody>
      </p:sp>
      <p:pic>
        <p:nvPicPr>
          <p:cNvPr id="25605" name="Picture 11"/>
          <p:cNvPicPr>
            <a:picLocks noChangeAspect="1"/>
          </p:cNvPicPr>
          <p:nvPr/>
        </p:nvPicPr>
        <p:blipFill>
          <a:blip r:embed="rId2" cstate="print"/>
          <a:srcRect b="5264"/>
          <a:stretch>
            <a:fillRect/>
          </a:stretch>
        </p:blipFill>
        <p:spPr bwMode="auto">
          <a:xfrm>
            <a:off x="6943725" y="2590800"/>
            <a:ext cx="1773238" cy="4275138"/>
          </a:xfrm>
          <a:prstGeom prst="rect">
            <a:avLst/>
          </a:prstGeom>
          <a:noFill/>
          <a:ln w="9525">
            <a:noFill/>
            <a:miter lim="800000"/>
            <a:headEnd/>
            <a:tailEnd/>
          </a:ln>
        </p:spPr>
      </p:pic>
      <p:sp>
        <p:nvSpPr>
          <p:cNvPr id="25606" name="Rectangle 1"/>
          <p:cNvSpPr>
            <a:spLocks noChangeArrowheads="1"/>
          </p:cNvSpPr>
          <p:nvPr/>
        </p:nvSpPr>
        <p:spPr bwMode="auto">
          <a:xfrm>
            <a:off x="963613" y="2562225"/>
            <a:ext cx="6075362" cy="923925"/>
          </a:xfrm>
          <a:prstGeom prst="rect">
            <a:avLst/>
          </a:prstGeom>
          <a:noFill/>
          <a:ln w="9525">
            <a:noFill/>
            <a:miter lim="800000"/>
            <a:headEnd/>
            <a:tailEnd/>
          </a:ln>
        </p:spPr>
        <p:txBody>
          <a:bodyPr>
            <a:spAutoFit/>
          </a:bodyPr>
          <a:lstStyle/>
          <a:p>
            <a:pPr marL="285750" indent="-285750" eaLnBrk="1" hangingPunct="1">
              <a:buFont typeface="Arial" charset="0"/>
              <a:buChar char="•"/>
            </a:pPr>
            <a:r>
              <a:rPr lang="en-GB" altLang="en-US">
                <a:ea typeface="Sassoon Infant Rg" pitchFamily="50" charset="0"/>
                <a:cs typeface="Sassoon Infant Rg" pitchFamily="50" charset="0"/>
              </a:rPr>
              <a:t>Always wash your hands when you have handled a pet. They have germs on their bodies which can make people very poorly.</a:t>
            </a:r>
          </a:p>
        </p:txBody>
      </p:sp>
      <p:sp>
        <p:nvSpPr>
          <p:cNvPr id="25607" name="Rectangle 14"/>
          <p:cNvSpPr>
            <a:spLocks noChangeArrowheads="1"/>
          </p:cNvSpPr>
          <p:nvPr/>
        </p:nvSpPr>
        <p:spPr bwMode="auto">
          <a:xfrm>
            <a:off x="963613" y="3673475"/>
            <a:ext cx="6075362" cy="646113"/>
          </a:xfrm>
          <a:prstGeom prst="rect">
            <a:avLst/>
          </a:prstGeom>
          <a:noFill/>
          <a:ln w="9525">
            <a:noFill/>
            <a:miter lim="800000"/>
            <a:headEnd/>
            <a:tailEnd/>
          </a:ln>
        </p:spPr>
        <p:txBody>
          <a:bodyPr>
            <a:spAutoFit/>
          </a:bodyPr>
          <a:lstStyle/>
          <a:p>
            <a:pPr marL="285750" indent="-285750" eaLnBrk="1" hangingPunct="1">
              <a:buFont typeface="Arial" charset="0"/>
              <a:buChar char="•"/>
            </a:pPr>
            <a:r>
              <a:rPr lang="en-GB" altLang="en-US">
                <a:ea typeface="Sassoon Infant Rg" pitchFamily="50" charset="0"/>
                <a:cs typeface="Sassoon Infant Rg" pitchFamily="50" charset="0"/>
              </a:rPr>
              <a:t>Always use special cleaning products when you clean out an animal’s habitat.</a:t>
            </a:r>
          </a:p>
        </p:txBody>
      </p:sp>
      <p:sp>
        <p:nvSpPr>
          <p:cNvPr id="25608" name="Rectangle 15"/>
          <p:cNvSpPr>
            <a:spLocks noChangeArrowheads="1"/>
          </p:cNvSpPr>
          <p:nvPr/>
        </p:nvSpPr>
        <p:spPr bwMode="auto">
          <a:xfrm>
            <a:off x="963613" y="4506913"/>
            <a:ext cx="5808662" cy="923925"/>
          </a:xfrm>
          <a:prstGeom prst="rect">
            <a:avLst/>
          </a:prstGeom>
          <a:noFill/>
          <a:ln w="9525">
            <a:noFill/>
            <a:miter lim="800000"/>
            <a:headEnd/>
            <a:tailEnd/>
          </a:ln>
        </p:spPr>
        <p:txBody>
          <a:bodyPr>
            <a:spAutoFit/>
          </a:bodyPr>
          <a:lstStyle/>
          <a:p>
            <a:pPr marL="285750" indent="-285750" eaLnBrk="1" hangingPunct="1">
              <a:buFont typeface="Arial" charset="0"/>
              <a:buChar char="•"/>
            </a:pPr>
            <a:r>
              <a:rPr lang="en-GB" altLang="en-US">
                <a:ea typeface="Sassoon Infant Rg" pitchFamily="50" charset="0"/>
                <a:cs typeface="Sassoon Infant Rg" pitchFamily="50" charset="0"/>
              </a:rPr>
              <a:t>If your pet starts behaving in a different way or stops eating or drinking, take your pet to the vet as soon as you can. </a:t>
            </a:r>
          </a:p>
        </p:txBody>
      </p:sp>
      <p:sp>
        <p:nvSpPr>
          <p:cNvPr id="25609" name="Rectangle 16"/>
          <p:cNvSpPr>
            <a:spLocks noChangeArrowheads="1"/>
          </p:cNvSpPr>
          <p:nvPr/>
        </p:nvSpPr>
        <p:spPr bwMode="auto">
          <a:xfrm>
            <a:off x="963613" y="5618163"/>
            <a:ext cx="3414712" cy="369887"/>
          </a:xfrm>
          <a:prstGeom prst="rect">
            <a:avLst/>
          </a:prstGeom>
          <a:noFill/>
          <a:ln w="9525">
            <a:noFill/>
            <a:miter lim="800000"/>
            <a:headEnd/>
            <a:tailEnd/>
          </a:ln>
        </p:spPr>
        <p:txBody>
          <a:bodyPr wrap="none">
            <a:spAutoFit/>
          </a:bodyPr>
          <a:lstStyle/>
          <a:p>
            <a:pPr marL="285750" indent="-285750" eaLnBrk="1" hangingPunct="1">
              <a:buFont typeface="Arial" charset="0"/>
              <a:buChar char="•"/>
            </a:pPr>
            <a:r>
              <a:rPr lang="en-GB" altLang="en-US">
                <a:ea typeface="Sassoon Infant Rg" pitchFamily="50" charset="0"/>
                <a:cs typeface="Sassoon Infant Rg" pitchFamily="50" charset="0"/>
              </a:rPr>
              <a:t>Enjoy looking after your pet!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3988" y="5357813"/>
            <a:ext cx="9637713" cy="8461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12"/>
          <p:cNvSpPr/>
          <p:nvPr/>
        </p:nvSpPr>
        <p:spPr>
          <a:xfrm>
            <a:off x="-153988" y="3303588"/>
            <a:ext cx="9637713" cy="8461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p:nvPr/>
        </p:nvSpPr>
        <p:spPr>
          <a:xfrm>
            <a:off x="-76200" y="628650"/>
            <a:ext cx="9482138" cy="77470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1" name="Title 20"/>
          <p:cNvSpPr>
            <a:spLocks noGrp="1"/>
          </p:cNvSpPr>
          <p:nvPr>
            <p:ph type="title"/>
          </p:nvPr>
        </p:nvSpPr>
        <p:spPr>
          <a:xfrm>
            <a:off x="388938" y="519113"/>
            <a:ext cx="8220075" cy="993775"/>
          </a:xfrm>
        </p:spPr>
        <p:txBody>
          <a:bodyPr/>
          <a:lstStyle/>
          <a:p>
            <a:pPr eaLnBrk="1" hangingPunct="1"/>
            <a:r>
              <a:rPr lang="en-GB" altLang="en-US" sz="3600" smtClean="0">
                <a:solidFill>
                  <a:schemeClr val="bg1"/>
                </a:solidFill>
              </a:rPr>
              <a:t>What Is a Pet?</a:t>
            </a:r>
          </a:p>
        </p:txBody>
      </p:sp>
      <p:sp>
        <p:nvSpPr>
          <p:cNvPr id="9222" name="Rectangle 3"/>
          <p:cNvSpPr>
            <a:spLocks noChangeArrowheads="1"/>
          </p:cNvSpPr>
          <p:nvPr/>
        </p:nvSpPr>
        <p:spPr bwMode="auto">
          <a:xfrm>
            <a:off x="601663" y="1555750"/>
            <a:ext cx="7940675" cy="646113"/>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A pet is an animal or creature which we are responsible for looking after.</a:t>
            </a:r>
          </a:p>
          <a:p>
            <a:pPr eaLnBrk="1" hangingPunct="1"/>
            <a:r>
              <a:rPr lang="en-GB" altLang="en-US">
                <a:ea typeface="Sassoon Infant Rg" pitchFamily="50" charset="0"/>
                <a:cs typeface="Sassoon Infant Rg" pitchFamily="50" charset="0"/>
              </a:rPr>
              <a:t>That means we need to: </a:t>
            </a:r>
          </a:p>
        </p:txBody>
      </p:sp>
      <p:grpSp>
        <p:nvGrpSpPr>
          <p:cNvPr id="23" name="Group 22"/>
          <p:cNvGrpSpPr>
            <a:grpSpLocks/>
          </p:cNvGrpSpPr>
          <p:nvPr/>
        </p:nvGrpSpPr>
        <p:grpSpPr bwMode="auto">
          <a:xfrm>
            <a:off x="1160463" y="2336800"/>
            <a:ext cx="1217612" cy="1682750"/>
            <a:chOff x="1159934" y="2337421"/>
            <a:chExt cx="1218063" cy="1682644"/>
          </a:xfrm>
        </p:grpSpPr>
        <p:sp>
          <p:nvSpPr>
            <p:cNvPr id="9241" name="Rectangle 6"/>
            <p:cNvSpPr>
              <a:spLocks noChangeArrowheads="1"/>
            </p:cNvSpPr>
            <p:nvPr/>
          </p:nvSpPr>
          <p:spPr bwMode="auto">
            <a:xfrm>
              <a:off x="1360840" y="3650733"/>
              <a:ext cx="816249"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feed it</a:t>
              </a:r>
            </a:p>
          </p:txBody>
        </p:sp>
        <p:sp>
          <p:nvSpPr>
            <p:cNvPr id="12" name="Oval 11"/>
            <p:cNvSpPr/>
            <p:nvPr/>
          </p:nvSpPr>
          <p:spPr>
            <a:xfrm>
              <a:off x="1159934" y="2431078"/>
              <a:ext cx="1218063" cy="1217535"/>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43" name="Picture 17"/>
            <p:cNvPicPr>
              <a:picLocks noChangeAspect="1"/>
            </p:cNvPicPr>
            <p:nvPr/>
          </p:nvPicPr>
          <p:blipFill>
            <a:blip r:embed="rId2" cstate="print"/>
            <a:srcRect/>
            <a:stretch>
              <a:fillRect/>
            </a:stretch>
          </p:blipFill>
          <p:spPr bwMode="auto">
            <a:xfrm>
              <a:off x="1462440" y="2337421"/>
              <a:ext cx="622482" cy="1124748"/>
            </a:xfrm>
            <a:prstGeom prst="rect">
              <a:avLst/>
            </a:prstGeom>
            <a:noFill/>
            <a:ln w="9525">
              <a:noFill/>
              <a:miter lim="800000"/>
              <a:headEnd/>
              <a:tailEnd/>
            </a:ln>
          </p:spPr>
        </p:pic>
      </p:grpSp>
      <p:grpSp>
        <p:nvGrpSpPr>
          <p:cNvPr id="30" name="Group 29"/>
          <p:cNvGrpSpPr>
            <a:grpSpLocks/>
          </p:cNvGrpSpPr>
          <p:nvPr/>
        </p:nvGrpSpPr>
        <p:grpSpPr bwMode="auto">
          <a:xfrm>
            <a:off x="3721100" y="2200275"/>
            <a:ext cx="1701800" cy="1817688"/>
            <a:chOff x="3720643" y="2199986"/>
            <a:chExt cx="1702710" cy="1817963"/>
          </a:xfrm>
        </p:grpSpPr>
        <p:sp>
          <p:nvSpPr>
            <p:cNvPr id="9238" name="Rectangle 10"/>
            <p:cNvSpPr>
              <a:spLocks noChangeArrowheads="1"/>
            </p:cNvSpPr>
            <p:nvPr/>
          </p:nvSpPr>
          <p:spPr bwMode="auto">
            <a:xfrm>
              <a:off x="3720643" y="3648617"/>
              <a:ext cx="1702710"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keep it healthy</a:t>
              </a:r>
            </a:p>
          </p:txBody>
        </p:sp>
        <p:sp>
          <p:nvSpPr>
            <p:cNvPr id="14" name="Oval 13"/>
            <p:cNvSpPr/>
            <p:nvPr/>
          </p:nvSpPr>
          <p:spPr>
            <a:xfrm>
              <a:off x="3890597" y="2420682"/>
              <a:ext cx="1218263" cy="1217796"/>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40" name="Picture 23"/>
            <p:cNvPicPr>
              <a:picLocks noChangeAspect="1"/>
            </p:cNvPicPr>
            <p:nvPr/>
          </p:nvPicPr>
          <p:blipFill>
            <a:blip r:embed="rId3" cstate="print"/>
            <a:srcRect/>
            <a:stretch>
              <a:fillRect/>
            </a:stretch>
          </p:blipFill>
          <p:spPr bwMode="auto">
            <a:xfrm>
              <a:off x="4028558" y="2199986"/>
              <a:ext cx="1019913" cy="1258543"/>
            </a:xfrm>
            <a:prstGeom prst="rect">
              <a:avLst/>
            </a:prstGeom>
            <a:noFill/>
            <a:ln w="9525">
              <a:noFill/>
              <a:miter lim="800000"/>
              <a:headEnd/>
              <a:tailEnd/>
            </a:ln>
          </p:spPr>
        </p:pic>
      </p:grpSp>
      <p:grpSp>
        <p:nvGrpSpPr>
          <p:cNvPr id="31" name="Group 30"/>
          <p:cNvGrpSpPr>
            <a:grpSpLocks/>
          </p:cNvGrpSpPr>
          <p:nvPr/>
        </p:nvGrpSpPr>
        <p:grpSpPr bwMode="auto">
          <a:xfrm>
            <a:off x="6154738" y="1998663"/>
            <a:ext cx="2151062" cy="2008187"/>
            <a:chOff x="6154259" y="1998309"/>
            <a:chExt cx="2151551" cy="2009206"/>
          </a:xfrm>
        </p:grpSpPr>
        <p:sp>
          <p:nvSpPr>
            <p:cNvPr id="9235" name="Rectangle 8"/>
            <p:cNvSpPr>
              <a:spLocks noChangeArrowheads="1"/>
            </p:cNvSpPr>
            <p:nvPr/>
          </p:nvSpPr>
          <p:spPr bwMode="auto">
            <a:xfrm>
              <a:off x="6154259" y="3638183"/>
              <a:ext cx="2151551"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make sure it is safe</a:t>
              </a:r>
            </a:p>
          </p:txBody>
        </p:sp>
        <p:sp>
          <p:nvSpPr>
            <p:cNvPr id="15" name="Oval 14"/>
            <p:cNvSpPr/>
            <p:nvPr/>
          </p:nvSpPr>
          <p:spPr>
            <a:xfrm>
              <a:off x="6621090" y="2430328"/>
              <a:ext cx="1217889" cy="121823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37" name="Picture 25"/>
            <p:cNvPicPr>
              <a:picLocks noChangeAspect="1"/>
            </p:cNvPicPr>
            <p:nvPr/>
          </p:nvPicPr>
          <p:blipFill>
            <a:blip r:embed="rId4" cstate="print"/>
            <a:srcRect/>
            <a:stretch>
              <a:fillRect/>
            </a:stretch>
          </p:blipFill>
          <p:spPr bwMode="auto">
            <a:xfrm>
              <a:off x="6399377" y="1998309"/>
              <a:ext cx="1305582" cy="1596487"/>
            </a:xfrm>
            <a:prstGeom prst="rect">
              <a:avLst/>
            </a:prstGeom>
            <a:noFill/>
            <a:ln w="9525">
              <a:noFill/>
              <a:miter lim="800000"/>
              <a:headEnd/>
              <a:tailEnd/>
            </a:ln>
          </p:spPr>
        </p:pic>
      </p:grpSp>
      <p:grpSp>
        <p:nvGrpSpPr>
          <p:cNvPr id="32" name="Group 31"/>
          <p:cNvGrpSpPr>
            <a:grpSpLocks/>
          </p:cNvGrpSpPr>
          <p:nvPr/>
        </p:nvGrpSpPr>
        <p:grpSpPr bwMode="auto">
          <a:xfrm>
            <a:off x="1982788" y="4389438"/>
            <a:ext cx="2341562" cy="1830387"/>
            <a:chOff x="1982187" y="4390129"/>
            <a:chExt cx="2342226" cy="1830397"/>
          </a:xfrm>
        </p:grpSpPr>
        <p:sp>
          <p:nvSpPr>
            <p:cNvPr id="20" name="Oval 19"/>
            <p:cNvSpPr/>
            <p:nvPr/>
          </p:nvSpPr>
          <p:spPr>
            <a:xfrm>
              <a:off x="2544321" y="4390129"/>
              <a:ext cx="1217957" cy="1217619"/>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3" name="Rectangle 9"/>
            <p:cNvSpPr>
              <a:spLocks noChangeArrowheads="1"/>
            </p:cNvSpPr>
            <p:nvPr/>
          </p:nvSpPr>
          <p:spPr bwMode="auto">
            <a:xfrm>
              <a:off x="1982187" y="5574195"/>
              <a:ext cx="2342226" cy="646331"/>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give it somewhere suitable to live</a:t>
              </a:r>
            </a:p>
          </p:txBody>
        </p:sp>
        <p:pic>
          <p:nvPicPr>
            <p:cNvPr id="9234" name="Picture 26"/>
            <p:cNvPicPr>
              <a:picLocks noChangeAspect="1"/>
            </p:cNvPicPr>
            <p:nvPr/>
          </p:nvPicPr>
          <p:blipFill>
            <a:blip r:embed="rId5" cstate="print"/>
            <a:srcRect/>
            <a:stretch>
              <a:fillRect/>
            </a:stretch>
          </p:blipFill>
          <p:spPr bwMode="auto">
            <a:xfrm>
              <a:off x="2421307" y="4707484"/>
              <a:ext cx="1463985" cy="554255"/>
            </a:xfrm>
            <a:prstGeom prst="rect">
              <a:avLst/>
            </a:prstGeom>
            <a:noFill/>
            <a:ln w="9525">
              <a:noFill/>
              <a:miter lim="800000"/>
              <a:headEnd/>
              <a:tailEnd/>
            </a:ln>
          </p:spPr>
        </p:pic>
      </p:grpSp>
      <p:grpSp>
        <p:nvGrpSpPr>
          <p:cNvPr id="33" name="Group 32"/>
          <p:cNvGrpSpPr>
            <a:grpSpLocks/>
          </p:cNvGrpSpPr>
          <p:nvPr/>
        </p:nvGrpSpPr>
        <p:grpSpPr bwMode="auto">
          <a:xfrm>
            <a:off x="4691063" y="4351338"/>
            <a:ext cx="2438400" cy="1679575"/>
            <a:chOff x="4690533" y="4351973"/>
            <a:chExt cx="2438488" cy="1678320"/>
          </a:xfrm>
        </p:grpSpPr>
        <p:sp>
          <p:nvSpPr>
            <p:cNvPr id="22" name="Oval 21"/>
            <p:cNvSpPr/>
            <p:nvPr/>
          </p:nvSpPr>
          <p:spPr>
            <a:xfrm>
              <a:off x="5274754" y="4401148"/>
              <a:ext cx="1217656" cy="1216703"/>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9" name="Rectangle 7"/>
            <p:cNvSpPr>
              <a:spLocks noChangeArrowheads="1"/>
            </p:cNvSpPr>
            <p:nvPr/>
          </p:nvSpPr>
          <p:spPr bwMode="auto">
            <a:xfrm>
              <a:off x="4690533" y="5660961"/>
              <a:ext cx="2438488"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clean their living area</a:t>
              </a:r>
            </a:p>
          </p:txBody>
        </p:sp>
        <p:pic>
          <p:nvPicPr>
            <p:cNvPr id="9230" name="Picture 27"/>
            <p:cNvPicPr>
              <a:picLocks noChangeAspect="1"/>
            </p:cNvPicPr>
            <p:nvPr/>
          </p:nvPicPr>
          <p:blipFill>
            <a:blip r:embed="rId6" cstate="print"/>
            <a:srcRect/>
            <a:stretch>
              <a:fillRect/>
            </a:stretch>
          </p:blipFill>
          <p:spPr bwMode="auto">
            <a:xfrm>
              <a:off x="5089423" y="4351973"/>
              <a:ext cx="1173204" cy="1032933"/>
            </a:xfrm>
            <a:prstGeom prst="rect">
              <a:avLst/>
            </a:prstGeom>
            <a:noFill/>
            <a:ln w="9525">
              <a:noFill/>
              <a:miter lim="800000"/>
              <a:headEnd/>
              <a:tailEnd/>
            </a:ln>
          </p:spPr>
        </p:pic>
        <p:pic>
          <p:nvPicPr>
            <p:cNvPr id="9231" name="Picture 28"/>
            <p:cNvPicPr>
              <a:picLocks noChangeAspect="1"/>
            </p:cNvPicPr>
            <p:nvPr/>
          </p:nvPicPr>
          <p:blipFill>
            <a:blip r:embed="rId7" cstate="print"/>
            <a:srcRect/>
            <a:stretch>
              <a:fillRect/>
            </a:stretch>
          </p:blipFill>
          <p:spPr bwMode="auto">
            <a:xfrm>
              <a:off x="5522906" y="4792724"/>
              <a:ext cx="854841" cy="56471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3988" y="5357813"/>
            <a:ext cx="9637713" cy="8461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12"/>
          <p:cNvSpPr/>
          <p:nvPr/>
        </p:nvSpPr>
        <p:spPr>
          <a:xfrm>
            <a:off x="-153988" y="3303588"/>
            <a:ext cx="9637713" cy="8461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p:nvPr/>
        </p:nvSpPr>
        <p:spPr>
          <a:xfrm>
            <a:off x="-76200" y="628650"/>
            <a:ext cx="9482138" cy="77470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5" name="Title 20"/>
          <p:cNvSpPr>
            <a:spLocks noGrp="1"/>
          </p:cNvSpPr>
          <p:nvPr>
            <p:ph type="title"/>
          </p:nvPr>
        </p:nvSpPr>
        <p:spPr>
          <a:xfrm>
            <a:off x="388938" y="519113"/>
            <a:ext cx="8220075" cy="993775"/>
          </a:xfrm>
        </p:spPr>
        <p:txBody>
          <a:bodyPr/>
          <a:lstStyle/>
          <a:p>
            <a:pPr eaLnBrk="1" hangingPunct="1"/>
            <a:r>
              <a:rPr lang="en-GB" altLang="en-US" sz="3600" smtClean="0">
                <a:solidFill>
                  <a:schemeClr val="bg1"/>
                </a:solidFill>
              </a:rPr>
              <a:t>Types of Pet</a:t>
            </a:r>
          </a:p>
        </p:txBody>
      </p:sp>
      <p:sp>
        <p:nvSpPr>
          <p:cNvPr id="10246" name="Rectangle 3"/>
          <p:cNvSpPr>
            <a:spLocks noChangeArrowheads="1"/>
          </p:cNvSpPr>
          <p:nvPr/>
        </p:nvSpPr>
        <p:spPr bwMode="auto">
          <a:xfrm>
            <a:off x="601663" y="1555750"/>
            <a:ext cx="7940675" cy="368300"/>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There are many different types of pet. Do you have any of these pets?</a:t>
            </a:r>
          </a:p>
        </p:txBody>
      </p:sp>
      <p:grpSp>
        <p:nvGrpSpPr>
          <p:cNvPr id="50" name="Group 49"/>
          <p:cNvGrpSpPr>
            <a:grpSpLocks/>
          </p:cNvGrpSpPr>
          <p:nvPr/>
        </p:nvGrpSpPr>
        <p:grpSpPr bwMode="auto">
          <a:xfrm>
            <a:off x="1209675" y="2360613"/>
            <a:ext cx="1433513" cy="1658937"/>
            <a:chOff x="1210095" y="2360463"/>
            <a:chExt cx="1432802" cy="1659602"/>
          </a:xfrm>
        </p:grpSpPr>
        <p:sp>
          <p:nvSpPr>
            <p:cNvPr id="10277" name="Rectangle 6"/>
            <p:cNvSpPr>
              <a:spLocks noChangeArrowheads="1"/>
            </p:cNvSpPr>
            <p:nvPr/>
          </p:nvSpPr>
          <p:spPr bwMode="auto">
            <a:xfrm>
              <a:off x="1625740" y="3650733"/>
              <a:ext cx="728084"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horse</a:t>
              </a:r>
            </a:p>
          </p:txBody>
        </p:sp>
        <p:sp>
          <p:nvSpPr>
            <p:cNvPr id="12" name="Oval 11"/>
            <p:cNvSpPr/>
            <p:nvPr/>
          </p:nvSpPr>
          <p:spPr>
            <a:xfrm>
              <a:off x="1424302" y="2430341"/>
              <a:ext cx="1218595" cy="121810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9" name="Picture 2"/>
            <p:cNvPicPr>
              <a:picLocks noChangeAspect="1"/>
            </p:cNvPicPr>
            <p:nvPr/>
          </p:nvPicPr>
          <p:blipFill>
            <a:blip r:embed="rId2" cstate="print"/>
            <a:srcRect/>
            <a:stretch>
              <a:fillRect/>
            </a:stretch>
          </p:blipFill>
          <p:spPr bwMode="auto">
            <a:xfrm>
              <a:off x="1210095" y="2360463"/>
              <a:ext cx="1320188" cy="1115557"/>
            </a:xfrm>
            <a:prstGeom prst="rect">
              <a:avLst/>
            </a:prstGeom>
            <a:noFill/>
            <a:ln w="9525">
              <a:noFill/>
              <a:miter lim="800000"/>
              <a:headEnd/>
              <a:tailEnd/>
            </a:ln>
          </p:spPr>
        </p:pic>
      </p:grpSp>
      <p:grpSp>
        <p:nvGrpSpPr>
          <p:cNvPr id="51" name="Group 50"/>
          <p:cNvGrpSpPr>
            <a:grpSpLocks/>
          </p:cNvGrpSpPr>
          <p:nvPr/>
        </p:nvGrpSpPr>
        <p:grpSpPr bwMode="auto">
          <a:xfrm>
            <a:off x="3111500" y="2419350"/>
            <a:ext cx="1217613" cy="1598613"/>
            <a:chOff x="3111536" y="2420120"/>
            <a:chExt cx="1218063" cy="1597829"/>
          </a:xfrm>
        </p:grpSpPr>
        <p:sp>
          <p:nvSpPr>
            <p:cNvPr id="10274" name="Rectangle 10"/>
            <p:cNvSpPr>
              <a:spLocks noChangeArrowheads="1"/>
            </p:cNvSpPr>
            <p:nvPr/>
          </p:nvSpPr>
          <p:spPr bwMode="auto">
            <a:xfrm>
              <a:off x="3471139" y="3648617"/>
              <a:ext cx="498855"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cat</a:t>
              </a:r>
            </a:p>
          </p:txBody>
        </p:sp>
        <p:sp>
          <p:nvSpPr>
            <p:cNvPr id="14" name="Oval 13"/>
            <p:cNvSpPr/>
            <p:nvPr/>
          </p:nvSpPr>
          <p:spPr>
            <a:xfrm>
              <a:off x="3111536" y="2420120"/>
              <a:ext cx="1218063" cy="1218602"/>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6" name="Picture 4"/>
            <p:cNvPicPr>
              <a:picLocks noChangeAspect="1"/>
            </p:cNvPicPr>
            <p:nvPr/>
          </p:nvPicPr>
          <p:blipFill>
            <a:blip r:embed="rId3" cstate="print"/>
            <a:srcRect/>
            <a:stretch>
              <a:fillRect/>
            </a:stretch>
          </p:blipFill>
          <p:spPr bwMode="auto">
            <a:xfrm>
              <a:off x="3260649" y="2440426"/>
              <a:ext cx="1066606" cy="991739"/>
            </a:xfrm>
            <a:prstGeom prst="rect">
              <a:avLst/>
            </a:prstGeom>
            <a:noFill/>
            <a:ln w="9525">
              <a:noFill/>
              <a:miter lim="800000"/>
              <a:headEnd/>
              <a:tailEnd/>
            </a:ln>
          </p:spPr>
        </p:pic>
      </p:grpSp>
      <p:grpSp>
        <p:nvGrpSpPr>
          <p:cNvPr id="52" name="Group 51"/>
          <p:cNvGrpSpPr>
            <a:grpSpLocks/>
          </p:cNvGrpSpPr>
          <p:nvPr/>
        </p:nvGrpSpPr>
        <p:grpSpPr bwMode="auto">
          <a:xfrm>
            <a:off x="4721225" y="2395538"/>
            <a:ext cx="1408113" cy="1584325"/>
            <a:chOff x="4721748" y="2396298"/>
            <a:chExt cx="1407499" cy="1582884"/>
          </a:xfrm>
        </p:grpSpPr>
        <p:sp>
          <p:nvSpPr>
            <p:cNvPr id="10271" name="Rectangle 33"/>
            <p:cNvSpPr>
              <a:spLocks noChangeArrowheads="1"/>
            </p:cNvSpPr>
            <p:nvPr/>
          </p:nvSpPr>
          <p:spPr bwMode="auto">
            <a:xfrm>
              <a:off x="5170235" y="3609850"/>
              <a:ext cx="553357"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dog</a:t>
              </a:r>
            </a:p>
          </p:txBody>
        </p:sp>
        <p:sp>
          <p:nvSpPr>
            <p:cNvPr id="35" name="Oval 34"/>
            <p:cNvSpPr/>
            <p:nvPr/>
          </p:nvSpPr>
          <p:spPr>
            <a:xfrm>
              <a:off x="4797915" y="2396298"/>
              <a:ext cx="1218668" cy="1218091"/>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3" name="Picture 15"/>
            <p:cNvPicPr>
              <a:picLocks noChangeAspect="1"/>
            </p:cNvPicPr>
            <p:nvPr/>
          </p:nvPicPr>
          <p:blipFill>
            <a:blip r:embed="rId4" cstate="print"/>
            <a:srcRect/>
            <a:stretch>
              <a:fillRect/>
            </a:stretch>
          </p:blipFill>
          <p:spPr bwMode="auto">
            <a:xfrm>
              <a:off x="4721748" y="2646382"/>
              <a:ext cx="1407499" cy="649383"/>
            </a:xfrm>
            <a:prstGeom prst="rect">
              <a:avLst/>
            </a:prstGeom>
            <a:noFill/>
            <a:ln w="9525">
              <a:noFill/>
              <a:miter lim="800000"/>
              <a:headEnd/>
              <a:tailEnd/>
            </a:ln>
          </p:spPr>
        </p:pic>
      </p:grpSp>
      <p:grpSp>
        <p:nvGrpSpPr>
          <p:cNvPr id="53" name="Group 52"/>
          <p:cNvGrpSpPr>
            <a:grpSpLocks/>
          </p:cNvGrpSpPr>
          <p:nvPr/>
        </p:nvGrpSpPr>
        <p:grpSpPr bwMode="auto">
          <a:xfrm>
            <a:off x="6484938" y="2386013"/>
            <a:ext cx="1217612" cy="1597025"/>
            <a:chOff x="6484938" y="2385864"/>
            <a:chExt cx="1218063" cy="1597829"/>
          </a:xfrm>
        </p:grpSpPr>
        <p:sp>
          <p:nvSpPr>
            <p:cNvPr id="10268" name="Rectangle 35"/>
            <p:cNvSpPr>
              <a:spLocks noChangeArrowheads="1"/>
            </p:cNvSpPr>
            <p:nvPr/>
          </p:nvSpPr>
          <p:spPr bwMode="auto">
            <a:xfrm>
              <a:off x="6844541" y="3614361"/>
              <a:ext cx="553357"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fish</a:t>
              </a:r>
            </a:p>
          </p:txBody>
        </p:sp>
        <p:sp>
          <p:nvSpPr>
            <p:cNvPr id="37" name="Oval 36"/>
            <p:cNvSpPr/>
            <p:nvPr/>
          </p:nvSpPr>
          <p:spPr>
            <a:xfrm>
              <a:off x="6484938" y="2385864"/>
              <a:ext cx="1218063" cy="1218225"/>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0" name="Picture 16"/>
            <p:cNvPicPr>
              <a:picLocks noChangeAspect="1"/>
            </p:cNvPicPr>
            <p:nvPr/>
          </p:nvPicPr>
          <p:blipFill>
            <a:blip r:embed="rId5" cstate="print"/>
            <a:srcRect/>
            <a:stretch>
              <a:fillRect/>
            </a:stretch>
          </p:blipFill>
          <p:spPr bwMode="auto">
            <a:xfrm>
              <a:off x="6544793" y="2493219"/>
              <a:ext cx="1098352" cy="795825"/>
            </a:xfrm>
            <a:prstGeom prst="rect">
              <a:avLst/>
            </a:prstGeom>
            <a:noFill/>
            <a:ln w="9525">
              <a:noFill/>
              <a:miter lim="800000"/>
              <a:headEnd/>
              <a:tailEnd/>
            </a:ln>
          </p:spPr>
        </p:pic>
      </p:grpSp>
      <p:grpSp>
        <p:nvGrpSpPr>
          <p:cNvPr id="54" name="Group 53"/>
          <p:cNvGrpSpPr>
            <a:grpSpLocks/>
          </p:cNvGrpSpPr>
          <p:nvPr/>
        </p:nvGrpSpPr>
        <p:grpSpPr bwMode="auto">
          <a:xfrm>
            <a:off x="1098550" y="4481513"/>
            <a:ext cx="1782763" cy="1590675"/>
            <a:chOff x="1098352" y="4481942"/>
            <a:chExt cx="1782860" cy="1589511"/>
          </a:xfrm>
        </p:grpSpPr>
        <p:sp>
          <p:nvSpPr>
            <p:cNvPr id="10265" name="Rectangle 37"/>
            <p:cNvSpPr>
              <a:spLocks noChangeArrowheads="1"/>
            </p:cNvSpPr>
            <p:nvPr/>
          </p:nvSpPr>
          <p:spPr bwMode="auto">
            <a:xfrm>
              <a:off x="1098352" y="5702121"/>
              <a:ext cx="1782860"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bearded dragon</a:t>
              </a:r>
            </a:p>
          </p:txBody>
        </p:sp>
        <p:sp>
          <p:nvSpPr>
            <p:cNvPr id="39" name="Oval 38"/>
            <p:cNvSpPr/>
            <p:nvPr/>
          </p:nvSpPr>
          <p:spPr>
            <a:xfrm>
              <a:off x="1425395" y="4481942"/>
              <a:ext cx="1217679" cy="12183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7" name="Picture 24"/>
            <p:cNvPicPr>
              <a:picLocks noChangeAspect="1"/>
            </p:cNvPicPr>
            <p:nvPr/>
          </p:nvPicPr>
          <p:blipFill>
            <a:blip r:embed="rId6" cstate="print"/>
            <a:srcRect/>
            <a:stretch>
              <a:fillRect/>
            </a:stretch>
          </p:blipFill>
          <p:spPr bwMode="auto">
            <a:xfrm>
              <a:off x="1293050" y="4715747"/>
              <a:ext cx="1348157" cy="814285"/>
            </a:xfrm>
            <a:prstGeom prst="rect">
              <a:avLst/>
            </a:prstGeom>
            <a:noFill/>
            <a:ln w="9525">
              <a:noFill/>
              <a:miter lim="800000"/>
              <a:headEnd/>
              <a:tailEnd/>
            </a:ln>
          </p:spPr>
        </p:pic>
      </p:grpSp>
      <p:grpSp>
        <p:nvGrpSpPr>
          <p:cNvPr id="55" name="Group 54"/>
          <p:cNvGrpSpPr>
            <a:grpSpLocks/>
          </p:cNvGrpSpPr>
          <p:nvPr/>
        </p:nvGrpSpPr>
        <p:grpSpPr bwMode="auto">
          <a:xfrm>
            <a:off x="3111500" y="4373563"/>
            <a:ext cx="1217613" cy="1695450"/>
            <a:chOff x="3111536" y="4373801"/>
            <a:chExt cx="1218063" cy="1695536"/>
          </a:xfrm>
        </p:grpSpPr>
        <p:sp>
          <p:nvSpPr>
            <p:cNvPr id="10262" name="Rectangle 39"/>
            <p:cNvSpPr>
              <a:spLocks noChangeArrowheads="1"/>
            </p:cNvSpPr>
            <p:nvPr/>
          </p:nvSpPr>
          <p:spPr bwMode="auto">
            <a:xfrm>
              <a:off x="3318589" y="5700005"/>
              <a:ext cx="801823"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rabbit</a:t>
              </a:r>
            </a:p>
          </p:txBody>
        </p:sp>
        <p:sp>
          <p:nvSpPr>
            <p:cNvPr id="41" name="Oval 40"/>
            <p:cNvSpPr/>
            <p:nvPr/>
          </p:nvSpPr>
          <p:spPr>
            <a:xfrm>
              <a:off x="3111536" y="4472231"/>
              <a:ext cx="1218063" cy="1217674"/>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4" name="Picture 45"/>
            <p:cNvPicPr>
              <a:picLocks noChangeAspect="1"/>
            </p:cNvPicPr>
            <p:nvPr/>
          </p:nvPicPr>
          <p:blipFill>
            <a:blip r:embed="rId7" cstate="print"/>
            <a:srcRect/>
            <a:stretch>
              <a:fillRect/>
            </a:stretch>
          </p:blipFill>
          <p:spPr bwMode="auto">
            <a:xfrm>
              <a:off x="3207777" y="4373801"/>
              <a:ext cx="922719" cy="1108810"/>
            </a:xfrm>
            <a:prstGeom prst="rect">
              <a:avLst/>
            </a:prstGeom>
            <a:noFill/>
            <a:ln w="9525">
              <a:noFill/>
              <a:miter lim="800000"/>
              <a:headEnd/>
              <a:tailEnd/>
            </a:ln>
          </p:spPr>
        </p:pic>
      </p:grpSp>
      <p:grpSp>
        <p:nvGrpSpPr>
          <p:cNvPr id="56" name="Group 55"/>
          <p:cNvGrpSpPr>
            <a:grpSpLocks/>
          </p:cNvGrpSpPr>
          <p:nvPr/>
        </p:nvGrpSpPr>
        <p:grpSpPr bwMode="auto">
          <a:xfrm>
            <a:off x="4703763" y="4448175"/>
            <a:ext cx="1425575" cy="1587500"/>
            <a:chOff x="4703857" y="4447686"/>
            <a:chExt cx="1425390" cy="1587395"/>
          </a:xfrm>
        </p:grpSpPr>
        <p:sp>
          <p:nvSpPr>
            <p:cNvPr id="10258" name="Rectangle 41"/>
            <p:cNvSpPr>
              <a:spLocks noChangeArrowheads="1"/>
            </p:cNvSpPr>
            <p:nvPr/>
          </p:nvSpPr>
          <p:spPr bwMode="auto">
            <a:xfrm>
              <a:off x="4703857" y="5665749"/>
              <a:ext cx="1425390"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guinea pigs </a:t>
              </a:r>
            </a:p>
          </p:txBody>
        </p:sp>
        <p:sp>
          <p:nvSpPr>
            <p:cNvPr id="43" name="Oval 42"/>
            <p:cNvSpPr/>
            <p:nvPr/>
          </p:nvSpPr>
          <p:spPr>
            <a:xfrm>
              <a:off x="4797507" y="4447686"/>
              <a:ext cx="1219042" cy="1217532"/>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0" name="Picture 46"/>
            <p:cNvPicPr>
              <a:picLocks noChangeAspect="1"/>
            </p:cNvPicPr>
            <p:nvPr/>
          </p:nvPicPr>
          <p:blipFill>
            <a:blip r:embed="rId8" cstate="print"/>
            <a:srcRect/>
            <a:stretch>
              <a:fillRect/>
            </a:stretch>
          </p:blipFill>
          <p:spPr bwMode="auto">
            <a:xfrm flipH="1">
              <a:off x="5109294" y="4967352"/>
              <a:ext cx="901204" cy="585811"/>
            </a:xfrm>
            <a:prstGeom prst="rect">
              <a:avLst/>
            </a:prstGeom>
            <a:noFill/>
            <a:ln w="9525">
              <a:noFill/>
              <a:miter lim="800000"/>
              <a:headEnd/>
              <a:tailEnd/>
            </a:ln>
          </p:spPr>
        </p:pic>
        <p:pic>
          <p:nvPicPr>
            <p:cNvPr id="10261" name="Picture 47"/>
            <p:cNvPicPr>
              <a:picLocks noChangeAspect="1"/>
            </p:cNvPicPr>
            <p:nvPr/>
          </p:nvPicPr>
          <p:blipFill>
            <a:blip r:embed="rId9" cstate="print"/>
            <a:srcRect/>
            <a:stretch>
              <a:fillRect/>
            </a:stretch>
          </p:blipFill>
          <p:spPr bwMode="auto">
            <a:xfrm>
              <a:off x="4739693" y="4462731"/>
              <a:ext cx="861083" cy="559731"/>
            </a:xfrm>
            <a:prstGeom prst="rect">
              <a:avLst/>
            </a:prstGeom>
            <a:noFill/>
            <a:ln w="9525">
              <a:noFill/>
              <a:miter lim="800000"/>
              <a:headEnd/>
              <a:tailEnd/>
            </a:ln>
          </p:spPr>
        </p:pic>
      </p:grpSp>
      <p:grpSp>
        <p:nvGrpSpPr>
          <p:cNvPr id="57" name="Group 56"/>
          <p:cNvGrpSpPr>
            <a:grpSpLocks/>
          </p:cNvGrpSpPr>
          <p:nvPr/>
        </p:nvGrpSpPr>
        <p:grpSpPr bwMode="auto">
          <a:xfrm>
            <a:off x="6484938" y="4437063"/>
            <a:ext cx="1281112" cy="1598612"/>
            <a:chOff x="6484938" y="4437252"/>
            <a:chExt cx="1281207" cy="1597829"/>
          </a:xfrm>
        </p:grpSpPr>
        <p:sp>
          <p:nvSpPr>
            <p:cNvPr id="10255" name="Rectangle 43"/>
            <p:cNvSpPr>
              <a:spLocks noChangeArrowheads="1"/>
            </p:cNvSpPr>
            <p:nvPr/>
          </p:nvSpPr>
          <p:spPr bwMode="auto">
            <a:xfrm>
              <a:off x="6486628" y="5665749"/>
              <a:ext cx="1279517" cy="369332"/>
            </a:xfrm>
            <a:prstGeom prst="rect">
              <a:avLst/>
            </a:prstGeom>
            <a:noFill/>
            <a:ln w="9525">
              <a:noFill/>
              <a:miter lim="800000"/>
              <a:headEnd/>
              <a:tailEnd/>
            </a:ln>
          </p:spPr>
          <p:txBody>
            <a:bodyPr wrap="none">
              <a:spAutoFit/>
            </a:bodyPr>
            <a:lstStyle/>
            <a:p>
              <a:pPr eaLnBrk="1" hangingPunct="1"/>
              <a:r>
                <a:rPr lang="en-GB" altLang="en-US">
                  <a:ea typeface="Sassoon Infant Rg" pitchFamily="50" charset="0"/>
                  <a:cs typeface="Sassoon Infant Rg" pitchFamily="50" charset="0"/>
                </a:rPr>
                <a:t>corn snake</a:t>
              </a:r>
            </a:p>
          </p:txBody>
        </p:sp>
        <p:sp>
          <p:nvSpPr>
            <p:cNvPr id="45" name="Oval 44"/>
            <p:cNvSpPr/>
            <p:nvPr/>
          </p:nvSpPr>
          <p:spPr>
            <a:xfrm>
              <a:off x="6484938" y="4437252"/>
              <a:ext cx="1217702" cy="1218603"/>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57" name="Picture 48"/>
            <p:cNvPicPr>
              <a:picLocks noChangeAspect="1"/>
            </p:cNvPicPr>
            <p:nvPr/>
          </p:nvPicPr>
          <p:blipFill>
            <a:blip r:embed="rId10" cstate="print"/>
            <a:srcRect/>
            <a:stretch>
              <a:fillRect/>
            </a:stretch>
          </p:blipFill>
          <p:spPr bwMode="auto">
            <a:xfrm>
              <a:off x="6544139" y="4533684"/>
              <a:ext cx="1222006" cy="91813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28650"/>
            <a:ext cx="9482138" cy="77470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20"/>
          <p:cNvSpPr>
            <a:spLocks/>
          </p:cNvSpPr>
          <p:nvPr/>
        </p:nvSpPr>
        <p:spPr bwMode="auto">
          <a:xfrm>
            <a:off x="388938" y="519113"/>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Looking after Pets</a:t>
            </a:r>
          </a:p>
        </p:txBody>
      </p:sp>
      <p:sp>
        <p:nvSpPr>
          <p:cNvPr id="11268" name="Rectangle 4"/>
          <p:cNvSpPr>
            <a:spLocks noChangeArrowheads="1"/>
          </p:cNvSpPr>
          <p:nvPr/>
        </p:nvSpPr>
        <p:spPr bwMode="auto">
          <a:xfrm>
            <a:off x="601663" y="1555750"/>
            <a:ext cx="7940675" cy="646113"/>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Different pets have different needs. </a:t>
            </a:r>
          </a:p>
          <a:p>
            <a:pPr eaLnBrk="1" hangingPunct="1"/>
            <a:r>
              <a:rPr lang="en-GB" altLang="en-US">
                <a:ea typeface="Sassoon Infant Rg" pitchFamily="50" charset="0"/>
                <a:cs typeface="Sassoon Infant Rg" pitchFamily="50" charset="0"/>
              </a:rPr>
              <a:t>Before you have a pet, you need to know how to look after it properly.</a:t>
            </a:r>
          </a:p>
        </p:txBody>
      </p:sp>
      <p:grpSp>
        <p:nvGrpSpPr>
          <p:cNvPr id="8" name="Group 7"/>
          <p:cNvGrpSpPr>
            <a:grpSpLocks/>
          </p:cNvGrpSpPr>
          <p:nvPr/>
        </p:nvGrpSpPr>
        <p:grpSpPr bwMode="auto">
          <a:xfrm>
            <a:off x="2286000" y="2359025"/>
            <a:ext cx="2379663" cy="2165350"/>
            <a:chOff x="1252410" y="3067479"/>
            <a:chExt cx="2379789" cy="2164922"/>
          </a:xfrm>
        </p:grpSpPr>
        <p:pic>
          <p:nvPicPr>
            <p:cNvPr id="11276" name="Picture 5"/>
            <p:cNvPicPr>
              <a:picLocks noChangeAspect="1"/>
            </p:cNvPicPr>
            <p:nvPr/>
          </p:nvPicPr>
          <p:blipFill>
            <a:blip r:embed="rId2" cstate="print"/>
            <a:srcRect/>
            <a:stretch>
              <a:fillRect/>
            </a:stretch>
          </p:blipFill>
          <p:spPr bwMode="auto">
            <a:xfrm flipH="1">
              <a:off x="1252410" y="3067479"/>
              <a:ext cx="2379789" cy="2164922"/>
            </a:xfrm>
            <a:prstGeom prst="rect">
              <a:avLst/>
            </a:prstGeom>
            <a:noFill/>
            <a:ln w="9525">
              <a:noFill/>
              <a:miter lim="800000"/>
              <a:headEnd/>
              <a:tailEnd/>
            </a:ln>
          </p:spPr>
        </p:pic>
        <p:sp>
          <p:nvSpPr>
            <p:cNvPr id="11277" name="Rectangle 6"/>
            <p:cNvSpPr>
              <a:spLocks noChangeArrowheads="1"/>
            </p:cNvSpPr>
            <p:nvPr/>
          </p:nvSpPr>
          <p:spPr bwMode="auto">
            <a:xfrm>
              <a:off x="1735874" y="3535801"/>
              <a:ext cx="1701593" cy="1200329"/>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What information do you need to find out? </a:t>
              </a:r>
            </a:p>
          </p:txBody>
        </p:sp>
      </p:grpSp>
      <p:pic>
        <p:nvPicPr>
          <p:cNvPr id="11270" name="Picture 11"/>
          <p:cNvPicPr>
            <a:picLocks noChangeAspect="1"/>
          </p:cNvPicPr>
          <p:nvPr/>
        </p:nvPicPr>
        <p:blipFill>
          <a:blip r:embed="rId3" cstate="print"/>
          <a:srcRect b="5264"/>
          <a:stretch>
            <a:fillRect/>
          </a:stretch>
        </p:blipFill>
        <p:spPr bwMode="auto">
          <a:xfrm>
            <a:off x="571500" y="2590800"/>
            <a:ext cx="1806575" cy="4275138"/>
          </a:xfrm>
          <a:prstGeom prst="rect">
            <a:avLst/>
          </a:prstGeom>
          <a:noFill/>
          <a:ln w="9525">
            <a:noFill/>
            <a:miter lim="800000"/>
            <a:headEnd/>
            <a:tailEnd/>
          </a:ln>
        </p:spPr>
      </p:pic>
      <p:grpSp>
        <p:nvGrpSpPr>
          <p:cNvPr id="14" name="Group 13"/>
          <p:cNvGrpSpPr>
            <a:grpSpLocks/>
          </p:cNvGrpSpPr>
          <p:nvPr/>
        </p:nvGrpSpPr>
        <p:grpSpPr bwMode="auto">
          <a:xfrm>
            <a:off x="4287838" y="3429000"/>
            <a:ext cx="4295775" cy="3429000"/>
            <a:chOff x="4288534" y="3429000"/>
            <a:chExt cx="4295604" cy="3429000"/>
          </a:xfrm>
        </p:grpSpPr>
        <p:grpSp>
          <p:nvGrpSpPr>
            <p:cNvPr id="11272" name="Group 8"/>
            <p:cNvGrpSpPr>
              <a:grpSpLocks/>
            </p:cNvGrpSpPr>
            <p:nvPr/>
          </p:nvGrpSpPr>
          <p:grpSpPr bwMode="auto">
            <a:xfrm>
              <a:off x="4288534" y="4041864"/>
              <a:ext cx="2276878" cy="2164922"/>
              <a:chOff x="1524864" y="3081453"/>
              <a:chExt cx="2276878" cy="2164922"/>
            </a:xfrm>
          </p:grpSpPr>
          <p:pic>
            <p:nvPicPr>
              <p:cNvPr id="11274" name="Picture 9"/>
              <p:cNvPicPr>
                <a:picLocks noChangeAspect="1"/>
              </p:cNvPicPr>
              <p:nvPr/>
            </p:nvPicPr>
            <p:blipFill>
              <a:blip r:embed="rId4" cstate="print"/>
              <a:srcRect/>
              <a:stretch>
                <a:fillRect/>
              </a:stretch>
            </p:blipFill>
            <p:spPr bwMode="auto">
              <a:xfrm>
                <a:off x="1524864" y="3081453"/>
                <a:ext cx="2276878" cy="2164922"/>
              </a:xfrm>
              <a:prstGeom prst="rect">
                <a:avLst/>
              </a:prstGeom>
              <a:noFill/>
              <a:ln w="9525">
                <a:noFill/>
                <a:miter lim="800000"/>
                <a:headEnd/>
                <a:tailEnd/>
              </a:ln>
            </p:spPr>
          </p:pic>
          <p:sp>
            <p:nvSpPr>
              <p:cNvPr id="11275" name="Rectangle 10"/>
              <p:cNvSpPr>
                <a:spLocks noChangeArrowheads="1"/>
              </p:cNvSpPr>
              <p:nvPr/>
            </p:nvSpPr>
            <p:spPr bwMode="auto">
              <a:xfrm>
                <a:off x="1676608" y="3563750"/>
                <a:ext cx="1701592" cy="1200329"/>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Lets find         out some information together.</a:t>
                </a:r>
              </a:p>
            </p:txBody>
          </p:sp>
        </p:grpSp>
        <p:pic>
          <p:nvPicPr>
            <p:cNvPr id="11273" name="Picture 12"/>
            <p:cNvPicPr>
              <a:picLocks noChangeAspect="1"/>
            </p:cNvPicPr>
            <p:nvPr/>
          </p:nvPicPr>
          <p:blipFill>
            <a:blip r:embed="rId5" cstate="print"/>
            <a:srcRect/>
            <a:stretch>
              <a:fillRect/>
            </a:stretch>
          </p:blipFill>
          <p:spPr bwMode="auto">
            <a:xfrm>
              <a:off x="6188812" y="3429000"/>
              <a:ext cx="2395326" cy="3429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Cats</a:t>
            </a:r>
          </a:p>
        </p:txBody>
      </p:sp>
      <p:sp>
        <p:nvSpPr>
          <p:cNvPr id="12292" name="Rectangle 5"/>
          <p:cNvSpPr>
            <a:spLocks noChangeArrowheads="1"/>
          </p:cNvSpPr>
          <p:nvPr/>
        </p:nvSpPr>
        <p:spPr bwMode="auto">
          <a:xfrm>
            <a:off x="528638" y="1206500"/>
            <a:ext cx="7940675" cy="646113"/>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Many cats like to be able to go in and out when they choose to.                     Some cats are indoor cats, which means they never go outside. </a:t>
            </a:r>
          </a:p>
        </p:txBody>
      </p:sp>
      <p:grpSp>
        <p:nvGrpSpPr>
          <p:cNvPr id="38" name="Group 37"/>
          <p:cNvGrpSpPr>
            <a:grpSpLocks/>
          </p:cNvGrpSpPr>
          <p:nvPr/>
        </p:nvGrpSpPr>
        <p:grpSpPr bwMode="auto">
          <a:xfrm>
            <a:off x="1206500" y="4324350"/>
            <a:ext cx="8362950" cy="1354138"/>
            <a:chOff x="1207185" y="3438655"/>
            <a:chExt cx="8362310" cy="1353893"/>
          </a:xfrm>
        </p:grpSpPr>
        <p:sp>
          <p:nvSpPr>
            <p:cNvPr id="34" name="Rectangle 33"/>
            <p:cNvSpPr/>
            <p:nvPr/>
          </p:nvSpPr>
          <p:spPr>
            <a:xfrm>
              <a:off x="1207185" y="3438655"/>
              <a:ext cx="8362310" cy="1353893"/>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3" name="Rectangle 7"/>
            <p:cNvSpPr>
              <a:spLocks noChangeArrowheads="1"/>
            </p:cNvSpPr>
            <p:nvPr/>
          </p:nvSpPr>
          <p:spPr bwMode="auto">
            <a:xfrm>
              <a:off x="2197432" y="3653168"/>
              <a:ext cx="6159758"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They should only eat food especially made for cats. They should not be given too many treats because if they get too fat they can become very poorly.</a:t>
              </a:r>
            </a:p>
          </p:txBody>
        </p:sp>
      </p:grpSp>
      <p:grpSp>
        <p:nvGrpSpPr>
          <p:cNvPr id="36" name="Group 35"/>
          <p:cNvGrpSpPr>
            <a:grpSpLocks/>
          </p:cNvGrpSpPr>
          <p:nvPr/>
        </p:nvGrpSpPr>
        <p:grpSpPr bwMode="auto">
          <a:xfrm>
            <a:off x="1271588" y="2420938"/>
            <a:ext cx="8297862" cy="1023937"/>
            <a:chOff x="1271661" y="2440917"/>
            <a:chExt cx="8297834" cy="1024405"/>
          </a:xfrm>
        </p:grpSpPr>
        <p:sp>
          <p:nvSpPr>
            <p:cNvPr id="33" name="Rectangle 32"/>
            <p:cNvSpPr/>
            <p:nvPr/>
          </p:nvSpPr>
          <p:spPr>
            <a:xfrm>
              <a:off x="1271661" y="2440917"/>
              <a:ext cx="8297834" cy="1024405"/>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1" name="Rectangle 17"/>
            <p:cNvSpPr>
              <a:spLocks noChangeArrowheads="1"/>
            </p:cNvSpPr>
            <p:nvPr/>
          </p:nvSpPr>
          <p:spPr bwMode="auto">
            <a:xfrm>
              <a:off x="2275460" y="2610121"/>
              <a:ext cx="5361378"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They need food in the morning and at teatime. Fresh water needs to be available every day. </a:t>
              </a:r>
            </a:p>
          </p:txBody>
        </p:sp>
      </p:grpSp>
      <p:sp>
        <p:nvSpPr>
          <p:cNvPr id="31" name="Oval 30"/>
          <p:cNvSpPr/>
          <p:nvPr/>
        </p:nvSpPr>
        <p:spPr>
          <a:xfrm>
            <a:off x="530225" y="4267200"/>
            <a:ext cx="1530350" cy="1530350"/>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Oval 29"/>
          <p:cNvSpPr/>
          <p:nvPr/>
        </p:nvSpPr>
        <p:spPr>
          <a:xfrm>
            <a:off x="528638" y="2224088"/>
            <a:ext cx="1530350" cy="1530350"/>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7" name="Picture 27"/>
          <p:cNvPicPr>
            <a:picLocks noChangeAspect="1"/>
          </p:cNvPicPr>
          <p:nvPr/>
        </p:nvPicPr>
        <p:blipFill>
          <a:blip r:embed="rId2" cstate="print"/>
          <a:srcRect/>
          <a:stretch>
            <a:fillRect/>
          </a:stretch>
        </p:blipFill>
        <p:spPr bwMode="auto">
          <a:xfrm>
            <a:off x="777875" y="4248150"/>
            <a:ext cx="654050" cy="1181100"/>
          </a:xfrm>
          <a:prstGeom prst="rect">
            <a:avLst/>
          </a:prstGeom>
          <a:noFill/>
          <a:ln w="9525">
            <a:noFill/>
            <a:miter lim="800000"/>
            <a:headEnd/>
            <a:tailEnd/>
          </a:ln>
        </p:spPr>
      </p:pic>
      <p:pic>
        <p:nvPicPr>
          <p:cNvPr id="12298" name="Picture 24"/>
          <p:cNvPicPr>
            <a:picLocks noChangeAspect="1"/>
          </p:cNvPicPr>
          <p:nvPr/>
        </p:nvPicPr>
        <p:blipFill>
          <a:blip r:embed="rId3" cstate="print"/>
          <a:srcRect/>
          <a:stretch>
            <a:fillRect/>
          </a:stretch>
        </p:blipFill>
        <p:spPr bwMode="auto">
          <a:xfrm>
            <a:off x="1009650" y="5175250"/>
            <a:ext cx="852488" cy="392113"/>
          </a:xfrm>
          <a:prstGeom prst="rect">
            <a:avLst/>
          </a:prstGeom>
          <a:noFill/>
          <a:ln w="9525">
            <a:noFill/>
            <a:miter lim="800000"/>
            <a:headEnd/>
            <a:tailEnd/>
          </a:ln>
        </p:spPr>
      </p:pic>
      <p:pic>
        <p:nvPicPr>
          <p:cNvPr id="12299" name="Picture 43"/>
          <p:cNvPicPr>
            <a:picLocks noChangeAspect="1"/>
          </p:cNvPicPr>
          <p:nvPr/>
        </p:nvPicPr>
        <p:blipFill>
          <a:blip r:embed="rId4" cstate="print"/>
          <a:srcRect/>
          <a:stretch>
            <a:fillRect/>
          </a:stretch>
        </p:blipFill>
        <p:spPr bwMode="auto">
          <a:xfrm>
            <a:off x="793750" y="2141538"/>
            <a:ext cx="955675" cy="142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Cats</a:t>
            </a:r>
          </a:p>
        </p:txBody>
      </p:sp>
      <p:grpSp>
        <p:nvGrpSpPr>
          <p:cNvPr id="38" name="Group 37"/>
          <p:cNvGrpSpPr>
            <a:grpSpLocks/>
          </p:cNvGrpSpPr>
          <p:nvPr/>
        </p:nvGrpSpPr>
        <p:grpSpPr bwMode="auto">
          <a:xfrm>
            <a:off x="1206500" y="1633538"/>
            <a:ext cx="8362950" cy="936625"/>
            <a:chOff x="1207185" y="4152903"/>
            <a:chExt cx="8362310" cy="936980"/>
          </a:xfrm>
        </p:grpSpPr>
        <p:sp>
          <p:nvSpPr>
            <p:cNvPr id="34" name="Rectangle 33"/>
            <p:cNvSpPr/>
            <p:nvPr/>
          </p:nvSpPr>
          <p:spPr>
            <a:xfrm>
              <a:off x="1207185" y="4152903"/>
              <a:ext cx="8362310" cy="936980"/>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31" name="Rectangle 7"/>
            <p:cNvSpPr>
              <a:spLocks noChangeArrowheads="1"/>
            </p:cNvSpPr>
            <p:nvPr/>
          </p:nvSpPr>
          <p:spPr bwMode="auto">
            <a:xfrm>
              <a:off x="2059209" y="4300241"/>
              <a:ext cx="6744550"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Cats like different places to sleep, such as chairs, window ledges and the end of a bed. Sometimes they like to lie on your lap. </a:t>
              </a:r>
            </a:p>
          </p:txBody>
        </p:sp>
      </p:grpSp>
      <p:grpSp>
        <p:nvGrpSpPr>
          <p:cNvPr id="40" name="Group 39"/>
          <p:cNvGrpSpPr>
            <a:grpSpLocks/>
          </p:cNvGrpSpPr>
          <p:nvPr/>
        </p:nvGrpSpPr>
        <p:grpSpPr bwMode="auto">
          <a:xfrm>
            <a:off x="712788" y="5359400"/>
            <a:ext cx="8856662" cy="1296988"/>
            <a:chOff x="724150" y="5212603"/>
            <a:chExt cx="8855978" cy="1297012"/>
          </a:xfrm>
        </p:grpSpPr>
        <p:sp>
          <p:nvSpPr>
            <p:cNvPr id="39" name="Rectangle 38"/>
            <p:cNvSpPr/>
            <p:nvPr/>
          </p:nvSpPr>
          <p:spPr>
            <a:xfrm>
              <a:off x="724150" y="5212603"/>
              <a:ext cx="8855978" cy="1297012"/>
            </a:xfrm>
            <a:prstGeom prst="rect">
              <a:avLst/>
            </a:prstGeom>
            <a:solidFill>
              <a:srgbClr val="23A7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29" name="Rectangle 15"/>
            <p:cNvSpPr>
              <a:spLocks noChangeArrowheads="1"/>
            </p:cNvSpPr>
            <p:nvPr/>
          </p:nvSpPr>
          <p:spPr bwMode="auto">
            <a:xfrm>
              <a:off x="1552666" y="5383713"/>
              <a:ext cx="7633862" cy="923330"/>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Cats often like to play. They need to practise their chasing skills. They also need to be able to scratch as this strengthens their backs and claws. They purr when they are happy, but beware if they flick their tails!</a:t>
              </a:r>
            </a:p>
          </p:txBody>
        </p:sp>
      </p:grpSp>
      <p:grpSp>
        <p:nvGrpSpPr>
          <p:cNvPr id="13318" name="Group 11"/>
          <p:cNvGrpSpPr>
            <a:grpSpLocks/>
          </p:cNvGrpSpPr>
          <p:nvPr/>
        </p:nvGrpSpPr>
        <p:grpSpPr bwMode="auto">
          <a:xfrm>
            <a:off x="176213" y="5359400"/>
            <a:ext cx="1308100" cy="1308100"/>
            <a:chOff x="7363883" y="156635"/>
            <a:chExt cx="1646766" cy="1646766"/>
          </a:xfrm>
        </p:grpSpPr>
        <p:sp>
          <p:nvSpPr>
            <p:cNvPr id="10" name="Oval 9"/>
            <p:cNvSpPr/>
            <p:nvPr/>
          </p:nvSpPr>
          <p:spPr>
            <a:xfrm>
              <a:off x="7363883" y="156635"/>
              <a:ext cx="1646766" cy="1646766"/>
            </a:xfrm>
            <a:prstGeom prst="ellipse">
              <a:avLst/>
            </a:prstGeom>
            <a:solidFill>
              <a:schemeClr val="bg1"/>
            </a:solidFill>
            <a:ln w="28575">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27" name="Rectangle 10"/>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23A7F9"/>
                  </a:solidFill>
                  <a:ea typeface="Sassoon Infant Rg" pitchFamily="50" charset="0"/>
                  <a:cs typeface="Sassoon Infant Rg" pitchFamily="50" charset="0"/>
                </a:rPr>
                <a:t>Did you know…?</a:t>
              </a:r>
            </a:p>
          </p:txBody>
        </p:sp>
      </p:grpSp>
      <p:sp>
        <p:nvSpPr>
          <p:cNvPr id="31" name="Oval 30"/>
          <p:cNvSpPr/>
          <p:nvPr/>
        </p:nvSpPr>
        <p:spPr>
          <a:xfrm>
            <a:off x="530225" y="1362075"/>
            <a:ext cx="1530350" cy="1530350"/>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 name="Group 23"/>
          <p:cNvGrpSpPr>
            <a:grpSpLocks/>
          </p:cNvGrpSpPr>
          <p:nvPr/>
        </p:nvGrpSpPr>
        <p:grpSpPr bwMode="auto">
          <a:xfrm>
            <a:off x="1206500" y="3192463"/>
            <a:ext cx="8362950" cy="1273175"/>
            <a:chOff x="1207185" y="3982777"/>
            <a:chExt cx="8362310" cy="1272961"/>
          </a:xfrm>
        </p:grpSpPr>
        <p:sp>
          <p:nvSpPr>
            <p:cNvPr id="26" name="Rectangle 25"/>
            <p:cNvSpPr/>
            <p:nvPr/>
          </p:nvSpPr>
          <p:spPr>
            <a:xfrm>
              <a:off x="1207185" y="3982777"/>
              <a:ext cx="8362310" cy="1272961"/>
            </a:xfrm>
            <a:prstGeom prst="rect">
              <a:avLst/>
            </a:prstGeom>
            <a:solidFill>
              <a:schemeClr val="bg1"/>
            </a:solidFill>
            <a:ln w="19050">
              <a:solidFill>
                <a:srgbClr val="23A7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25" name="Rectangle 26"/>
            <p:cNvSpPr>
              <a:spLocks noChangeArrowheads="1"/>
            </p:cNvSpPr>
            <p:nvPr/>
          </p:nvSpPr>
          <p:spPr bwMode="auto">
            <a:xfrm>
              <a:off x="2059209" y="4130123"/>
              <a:ext cx="6744550"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Some cats like to be picked up but some cats don’t. They are scared of water so they should never be put in the bath or a paddling pool.</a:t>
              </a:r>
            </a:p>
          </p:txBody>
        </p:sp>
      </p:grpSp>
      <p:sp>
        <p:nvSpPr>
          <p:cNvPr id="35" name="Oval 34"/>
          <p:cNvSpPr/>
          <p:nvPr/>
        </p:nvSpPr>
        <p:spPr>
          <a:xfrm>
            <a:off x="530225" y="3092450"/>
            <a:ext cx="1530350" cy="1528763"/>
          </a:xfrm>
          <a:prstGeom prst="ellipse">
            <a:avLst/>
          </a:prstGeom>
          <a:solidFill>
            <a:srgbClr val="23A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22" name="Picture 1"/>
          <p:cNvPicPr>
            <a:picLocks noChangeAspect="1"/>
          </p:cNvPicPr>
          <p:nvPr/>
        </p:nvPicPr>
        <p:blipFill>
          <a:blip r:embed="rId2" cstate="print"/>
          <a:srcRect/>
          <a:stretch>
            <a:fillRect/>
          </a:stretch>
        </p:blipFill>
        <p:spPr bwMode="auto">
          <a:xfrm>
            <a:off x="530225" y="1752600"/>
            <a:ext cx="1463675" cy="652463"/>
          </a:xfrm>
          <a:prstGeom prst="rect">
            <a:avLst/>
          </a:prstGeom>
          <a:noFill/>
          <a:ln w="9525">
            <a:noFill/>
            <a:miter lim="800000"/>
            <a:headEnd/>
            <a:tailEnd/>
          </a:ln>
        </p:spPr>
      </p:pic>
      <p:pic>
        <p:nvPicPr>
          <p:cNvPr id="13323" name="Picture 13"/>
          <p:cNvPicPr>
            <a:picLocks noChangeAspect="1"/>
          </p:cNvPicPr>
          <p:nvPr/>
        </p:nvPicPr>
        <p:blipFill>
          <a:blip r:embed="rId3" cstate="print"/>
          <a:srcRect/>
          <a:stretch>
            <a:fillRect/>
          </a:stretch>
        </p:blipFill>
        <p:spPr bwMode="auto">
          <a:xfrm>
            <a:off x="450850" y="3346450"/>
            <a:ext cx="1628775" cy="1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Dogs</a:t>
            </a:r>
          </a:p>
        </p:txBody>
      </p:sp>
      <p:sp>
        <p:nvSpPr>
          <p:cNvPr id="14340" name="Rectangle 5"/>
          <p:cNvSpPr>
            <a:spLocks noChangeArrowheads="1"/>
          </p:cNvSpPr>
          <p:nvPr/>
        </p:nvSpPr>
        <p:spPr bwMode="auto">
          <a:xfrm>
            <a:off x="1271588" y="1335088"/>
            <a:ext cx="6637337" cy="646112"/>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All dogs need a daily walk. Some need long walks twice a day, others need only short ones.</a:t>
            </a:r>
          </a:p>
        </p:txBody>
      </p:sp>
      <p:grpSp>
        <p:nvGrpSpPr>
          <p:cNvPr id="38" name="Group 37"/>
          <p:cNvGrpSpPr>
            <a:grpSpLocks/>
          </p:cNvGrpSpPr>
          <p:nvPr/>
        </p:nvGrpSpPr>
        <p:grpSpPr bwMode="auto">
          <a:xfrm>
            <a:off x="1206500" y="4445000"/>
            <a:ext cx="8362950" cy="1382713"/>
            <a:chOff x="1207185" y="3887084"/>
            <a:chExt cx="8362310" cy="1383706"/>
          </a:xfrm>
        </p:grpSpPr>
        <p:sp>
          <p:nvSpPr>
            <p:cNvPr id="34" name="Rectangle 33"/>
            <p:cNvSpPr/>
            <p:nvPr/>
          </p:nvSpPr>
          <p:spPr>
            <a:xfrm>
              <a:off x="1207185" y="3887084"/>
              <a:ext cx="8362310" cy="1383706"/>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51" name="Rectangle 7"/>
            <p:cNvSpPr>
              <a:spLocks noChangeArrowheads="1"/>
            </p:cNvSpPr>
            <p:nvPr/>
          </p:nvSpPr>
          <p:spPr bwMode="auto">
            <a:xfrm>
              <a:off x="2059209" y="3981267"/>
              <a:ext cx="6744550" cy="1200329"/>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Dogs are often very playful and like to have balls or sticks thrown for them to fetch. They are often friendly and like company. They should not be left on their own for too long or else they might get into mischief!</a:t>
              </a:r>
            </a:p>
          </p:txBody>
        </p:sp>
      </p:grpSp>
      <p:grpSp>
        <p:nvGrpSpPr>
          <p:cNvPr id="36" name="Group 35"/>
          <p:cNvGrpSpPr>
            <a:grpSpLocks/>
          </p:cNvGrpSpPr>
          <p:nvPr/>
        </p:nvGrpSpPr>
        <p:grpSpPr bwMode="auto">
          <a:xfrm>
            <a:off x="1271588" y="2290763"/>
            <a:ext cx="8297862" cy="1503362"/>
            <a:chOff x="1271661" y="2256475"/>
            <a:chExt cx="8297834" cy="1504627"/>
          </a:xfrm>
        </p:grpSpPr>
        <p:sp>
          <p:nvSpPr>
            <p:cNvPr id="33" name="Rectangle 32"/>
            <p:cNvSpPr/>
            <p:nvPr/>
          </p:nvSpPr>
          <p:spPr>
            <a:xfrm>
              <a:off x="1271661" y="2256475"/>
              <a:ext cx="8297834" cy="1504627"/>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9" name="Rectangle 17"/>
            <p:cNvSpPr>
              <a:spLocks noChangeArrowheads="1"/>
            </p:cNvSpPr>
            <p:nvPr/>
          </p:nvSpPr>
          <p:spPr bwMode="auto">
            <a:xfrm>
              <a:off x="2102678" y="2265265"/>
              <a:ext cx="6742569" cy="1477328"/>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They need food in the morning and at teatime. Fresh water needs to be available all the time.</a:t>
              </a:r>
            </a:p>
            <a:p>
              <a:pPr eaLnBrk="1" hangingPunct="1"/>
              <a:r>
                <a:rPr lang="en-GB" altLang="en-US">
                  <a:ea typeface="Sassoon Infant Rg" pitchFamily="50" charset="0"/>
                  <a:cs typeface="Sassoon Infant Rg" pitchFamily="50" charset="0"/>
                </a:rPr>
                <a:t>They should really only eat food made just for dogs. They should not have too many treats because if they get fat they can become very poorly and they won’t be able to exercise.</a:t>
              </a:r>
            </a:p>
          </p:txBody>
        </p:sp>
      </p:grpSp>
      <p:sp>
        <p:nvSpPr>
          <p:cNvPr id="31" name="Oval 30"/>
          <p:cNvSpPr/>
          <p:nvPr/>
        </p:nvSpPr>
        <p:spPr>
          <a:xfrm>
            <a:off x="477838" y="4375150"/>
            <a:ext cx="1550987" cy="155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4344" name="Group 2"/>
          <p:cNvGrpSpPr>
            <a:grpSpLocks/>
          </p:cNvGrpSpPr>
          <p:nvPr/>
        </p:nvGrpSpPr>
        <p:grpSpPr bwMode="auto">
          <a:xfrm>
            <a:off x="528638" y="2278063"/>
            <a:ext cx="1530350" cy="1530350"/>
            <a:chOff x="529164" y="2277810"/>
            <a:chExt cx="1530044" cy="1530044"/>
          </a:xfrm>
        </p:grpSpPr>
        <p:sp>
          <p:nvSpPr>
            <p:cNvPr id="30" name="Oval 29"/>
            <p:cNvSpPr/>
            <p:nvPr/>
          </p:nvSpPr>
          <p:spPr>
            <a:xfrm>
              <a:off x="529164" y="2277810"/>
              <a:ext cx="1530044" cy="15300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47" name="Picture 1"/>
            <p:cNvPicPr>
              <a:picLocks noChangeAspect="1"/>
            </p:cNvPicPr>
            <p:nvPr/>
          </p:nvPicPr>
          <p:blipFill>
            <a:blip r:embed="rId2" cstate="print"/>
            <a:srcRect/>
            <a:stretch>
              <a:fillRect/>
            </a:stretch>
          </p:blipFill>
          <p:spPr bwMode="auto">
            <a:xfrm>
              <a:off x="670479" y="2655108"/>
              <a:ext cx="1247413" cy="755239"/>
            </a:xfrm>
            <a:prstGeom prst="rect">
              <a:avLst/>
            </a:prstGeom>
            <a:noFill/>
            <a:ln w="9525">
              <a:noFill/>
              <a:miter lim="800000"/>
              <a:headEnd/>
              <a:tailEnd/>
            </a:ln>
          </p:spPr>
        </p:pic>
      </p:grpSp>
      <p:pic>
        <p:nvPicPr>
          <p:cNvPr id="14345" name="Picture 6"/>
          <p:cNvPicPr>
            <a:picLocks noChangeAspect="1"/>
          </p:cNvPicPr>
          <p:nvPr/>
        </p:nvPicPr>
        <p:blipFill>
          <a:blip r:embed="rId3" cstate="print"/>
          <a:srcRect/>
          <a:stretch>
            <a:fillRect/>
          </a:stretch>
        </p:blipFill>
        <p:spPr bwMode="auto">
          <a:xfrm>
            <a:off x="138113" y="4375150"/>
            <a:ext cx="1858962" cy="1052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Dogs</a:t>
            </a:r>
          </a:p>
        </p:txBody>
      </p:sp>
      <p:grpSp>
        <p:nvGrpSpPr>
          <p:cNvPr id="40" name="Group 39"/>
          <p:cNvGrpSpPr>
            <a:grpSpLocks/>
          </p:cNvGrpSpPr>
          <p:nvPr/>
        </p:nvGrpSpPr>
        <p:grpSpPr bwMode="auto">
          <a:xfrm>
            <a:off x="712788" y="5191125"/>
            <a:ext cx="8856662" cy="1296988"/>
            <a:chOff x="724150" y="5212603"/>
            <a:chExt cx="8855978" cy="1297012"/>
          </a:xfrm>
        </p:grpSpPr>
        <p:sp>
          <p:nvSpPr>
            <p:cNvPr id="39" name="Rectangle 38"/>
            <p:cNvSpPr/>
            <p:nvPr/>
          </p:nvSpPr>
          <p:spPr>
            <a:xfrm>
              <a:off x="724150" y="5212603"/>
              <a:ext cx="8855978" cy="1297012"/>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5" name="Rectangle 15"/>
            <p:cNvSpPr>
              <a:spLocks noChangeArrowheads="1"/>
            </p:cNvSpPr>
            <p:nvPr/>
          </p:nvSpPr>
          <p:spPr bwMode="auto">
            <a:xfrm>
              <a:off x="1552666" y="5490043"/>
              <a:ext cx="7633862" cy="646331"/>
            </a:xfrm>
            <a:prstGeom prst="rect">
              <a:avLst/>
            </a:prstGeom>
            <a:noFill/>
            <a:ln w="9525">
              <a:noFill/>
              <a:miter lim="800000"/>
              <a:headEnd/>
              <a:tailEnd/>
            </a:ln>
          </p:spPr>
          <p:txBody>
            <a:bodyPr>
              <a:spAutoFit/>
            </a:bodyPr>
            <a:lstStyle/>
            <a:p>
              <a:pPr eaLnBrk="1" hangingPunct="1"/>
              <a:r>
                <a:rPr lang="en-GB" altLang="en-US">
                  <a:solidFill>
                    <a:schemeClr val="bg1"/>
                  </a:solidFill>
                  <a:ea typeface="Sassoon Infant Rg" pitchFamily="50" charset="0"/>
                  <a:cs typeface="Sassoon Infant Rg" pitchFamily="50" charset="0"/>
                </a:rPr>
                <a:t>Dogs come in all different shapes and sizes so they have different needs. Some need a lot of grooming to stop their fur getting tangled up. </a:t>
              </a:r>
            </a:p>
          </p:txBody>
        </p:sp>
      </p:grpSp>
      <p:grpSp>
        <p:nvGrpSpPr>
          <p:cNvPr id="15365" name="Group 11"/>
          <p:cNvGrpSpPr>
            <a:grpSpLocks/>
          </p:cNvGrpSpPr>
          <p:nvPr/>
        </p:nvGrpSpPr>
        <p:grpSpPr bwMode="auto">
          <a:xfrm>
            <a:off x="176213" y="5191125"/>
            <a:ext cx="1308100" cy="1308100"/>
            <a:chOff x="7363883" y="156635"/>
            <a:chExt cx="1646766" cy="1646766"/>
          </a:xfrm>
        </p:grpSpPr>
        <p:sp>
          <p:nvSpPr>
            <p:cNvPr id="10" name="Oval 9"/>
            <p:cNvSpPr/>
            <p:nvPr/>
          </p:nvSpPr>
          <p:spPr>
            <a:xfrm>
              <a:off x="7363883" y="156635"/>
              <a:ext cx="1646766" cy="1646766"/>
            </a:xfrm>
            <a:prstGeom prst="ellipse">
              <a:avLst/>
            </a:prstGeom>
            <a:solidFill>
              <a:schemeClr val="bg1"/>
            </a:solidFill>
            <a:ln w="28575">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3" name="Rectangle 10"/>
            <p:cNvSpPr>
              <a:spLocks noChangeArrowheads="1"/>
            </p:cNvSpPr>
            <p:nvPr/>
          </p:nvSpPr>
          <p:spPr bwMode="auto">
            <a:xfrm>
              <a:off x="7516197" y="574060"/>
              <a:ext cx="1376953" cy="813336"/>
            </a:xfrm>
            <a:prstGeom prst="rect">
              <a:avLst/>
            </a:prstGeom>
            <a:noFill/>
            <a:ln w="9525">
              <a:noFill/>
              <a:miter lim="800000"/>
              <a:headEnd/>
              <a:tailEnd/>
            </a:ln>
          </p:spPr>
          <p:txBody>
            <a:bodyPr>
              <a:spAutoFit/>
            </a:bodyPr>
            <a:lstStyle/>
            <a:p>
              <a:pPr algn="ctr" eaLnBrk="1" hangingPunct="1"/>
              <a:r>
                <a:rPr lang="en-GB" altLang="en-US">
                  <a:solidFill>
                    <a:srgbClr val="954EBE"/>
                  </a:solidFill>
                  <a:ea typeface="Sassoon Infant Rg" pitchFamily="50" charset="0"/>
                  <a:cs typeface="Sassoon Infant Rg" pitchFamily="50" charset="0"/>
                </a:rPr>
                <a:t>Did you know…?</a:t>
              </a:r>
            </a:p>
          </p:txBody>
        </p:sp>
      </p:grpSp>
      <p:grpSp>
        <p:nvGrpSpPr>
          <p:cNvPr id="24" name="Group 23"/>
          <p:cNvGrpSpPr>
            <a:grpSpLocks/>
          </p:cNvGrpSpPr>
          <p:nvPr/>
        </p:nvGrpSpPr>
        <p:grpSpPr bwMode="auto">
          <a:xfrm>
            <a:off x="1206500" y="1582738"/>
            <a:ext cx="8362950" cy="1125537"/>
            <a:chOff x="1207185" y="4014677"/>
            <a:chExt cx="8362310" cy="1124657"/>
          </a:xfrm>
        </p:grpSpPr>
        <p:sp>
          <p:nvSpPr>
            <p:cNvPr id="26" name="Rectangle 25"/>
            <p:cNvSpPr/>
            <p:nvPr/>
          </p:nvSpPr>
          <p:spPr>
            <a:xfrm>
              <a:off x="1207185" y="4014677"/>
              <a:ext cx="8362310" cy="1124657"/>
            </a:xfrm>
            <a:prstGeom prst="rect">
              <a:avLst/>
            </a:prstGeom>
            <a:solidFill>
              <a:schemeClr val="bg1"/>
            </a:solidFill>
            <a:ln w="19050">
              <a:solidFill>
                <a:srgbClr val="954E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1" name="Rectangle 26"/>
            <p:cNvSpPr>
              <a:spLocks noChangeArrowheads="1"/>
            </p:cNvSpPr>
            <p:nvPr/>
          </p:nvSpPr>
          <p:spPr bwMode="auto">
            <a:xfrm>
              <a:off x="2069842" y="4098228"/>
              <a:ext cx="6351144" cy="923330"/>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Dogs need their own place to sleep. It is a good idea to give them their own dog mat or bed, in a space where they can feel comfortable.</a:t>
              </a:r>
            </a:p>
          </p:txBody>
        </p:sp>
      </p:grpSp>
      <p:sp>
        <p:nvSpPr>
          <p:cNvPr id="29" name="Oval 28"/>
          <p:cNvSpPr/>
          <p:nvPr/>
        </p:nvSpPr>
        <p:spPr>
          <a:xfrm>
            <a:off x="477838" y="1370013"/>
            <a:ext cx="1550987" cy="15509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8" name="Picture 1"/>
          <p:cNvPicPr>
            <a:picLocks noChangeAspect="1"/>
          </p:cNvPicPr>
          <p:nvPr/>
        </p:nvPicPr>
        <p:blipFill>
          <a:blip r:embed="rId2" cstate="print"/>
          <a:srcRect/>
          <a:stretch>
            <a:fillRect/>
          </a:stretch>
        </p:blipFill>
        <p:spPr bwMode="auto">
          <a:xfrm>
            <a:off x="388938" y="1619250"/>
            <a:ext cx="1543050" cy="1019175"/>
          </a:xfrm>
          <a:prstGeom prst="rect">
            <a:avLst/>
          </a:prstGeom>
          <a:noFill/>
          <a:ln w="9525">
            <a:noFill/>
            <a:miter lim="800000"/>
            <a:headEnd/>
            <a:tailEnd/>
          </a:ln>
        </p:spPr>
      </p:pic>
      <p:pic>
        <p:nvPicPr>
          <p:cNvPr id="3" name="Picture 2"/>
          <p:cNvPicPr>
            <a:picLocks noChangeAspect="1"/>
          </p:cNvPicPr>
          <p:nvPr/>
        </p:nvPicPr>
        <p:blipFill>
          <a:blip r:embed="rId3" cstate="print"/>
          <a:srcRect/>
          <a:stretch>
            <a:fillRect/>
          </a:stretch>
        </p:blipFill>
        <p:spPr bwMode="auto">
          <a:xfrm>
            <a:off x="3324225" y="2844800"/>
            <a:ext cx="2863850"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6713"/>
            <a:ext cx="9482138" cy="774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20"/>
          <p:cNvSpPr>
            <a:spLocks/>
          </p:cNvSpPr>
          <p:nvPr/>
        </p:nvSpPr>
        <p:spPr bwMode="auto">
          <a:xfrm>
            <a:off x="388938" y="257175"/>
            <a:ext cx="8220075" cy="993775"/>
          </a:xfrm>
          <a:prstGeom prst="roundRect">
            <a:avLst>
              <a:gd name="adj" fmla="val 9639"/>
            </a:avLst>
          </a:prstGeom>
          <a:noFill/>
          <a:ln w="25400">
            <a:noFill/>
            <a:round/>
            <a:headEnd/>
            <a:tailEnd/>
          </a:ln>
        </p:spPr>
        <p:txBody>
          <a:bodyPr lIns="252000" tIns="252000" rIns="252000" bIns="252000" anchor="ctr" anchorCtr="1"/>
          <a:lstStyle/>
          <a:p>
            <a:pPr eaLnBrk="1" hangingPunct="1">
              <a:lnSpc>
                <a:spcPct val="90000"/>
              </a:lnSpc>
            </a:pPr>
            <a:r>
              <a:rPr lang="en-GB" altLang="en-US" sz="3600" b="1">
                <a:solidFill>
                  <a:schemeClr val="bg1"/>
                </a:solidFill>
                <a:latin typeface="Twinkl SemiBold" pitchFamily="2" charset="0"/>
                <a:ea typeface="Sassoon Infant Rg" pitchFamily="50" charset="0"/>
                <a:cs typeface="Sassoon Infant Rg" pitchFamily="50" charset="0"/>
              </a:rPr>
              <a:t>Rabbits</a:t>
            </a:r>
          </a:p>
        </p:txBody>
      </p:sp>
      <p:sp>
        <p:nvSpPr>
          <p:cNvPr id="16388" name="Rectangle 5"/>
          <p:cNvSpPr>
            <a:spLocks noChangeArrowheads="1"/>
          </p:cNvSpPr>
          <p:nvPr/>
        </p:nvSpPr>
        <p:spPr bwMode="auto">
          <a:xfrm>
            <a:off x="1271588" y="1335088"/>
            <a:ext cx="6637337" cy="368300"/>
          </a:xfrm>
          <a:prstGeom prst="rect">
            <a:avLst/>
          </a:prstGeom>
          <a:noFill/>
          <a:ln w="9525">
            <a:noFill/>
            <a:miter lim="800000"/>
            <a:headEnd/>
            <a:tailEnd/>
          </a:ln>
        </p:spPr>
        <p:txBody>
          <a:bodyPr>
            <a:spAutoFit/>
          </a:bodyPr>
          <a:lstStyle/>
          <a:p>
            <a:pPr algn="ctr" eaLnBrk="1" hangingPunct="1"/>
            <a:r>
              <a:rPr lang="en-GB" altLang="en-US">
                <a:ea typeface="Sassoon Infant Rg" pitchFamily="50" charset="0"/>
                <a:cs typeface="Sassoon Infant Rg" pitchFamily="50" charset="0"/>
              </a:rPr>
              <a:t>Some rabbits live indoors and some live outdoors.</a:t>
            </a:r>
          </a:p>
        </p:txBody>
      </p:sp>
      <p:grpSp>
        <p:nvGrpSpPr>
          <p:cNvPr id="38" name="Group 37"/>
          <p:cNvGrpSpPr>
            <a:grpSpLocks/>
          </p:cNvGrpSpPr>
          <p:nvPr/>
        </p:nvGrpSpPr>
        <p:grpSpPr bwMode="auto">
          <a:xfrm>
            <a:off x="1263650" y="4281488"/>
            <a:ext cx="8361363" cy="992187"/>
            <a:chOff x="1207185" y="4096960"/>
            <a:chExt cx="8362310" cy="991976"/>
          </a:xfrm>
        </p:grpSpPr>
        <p:sp>
          <p:nvSpPr>
            <p:cNvPr id="34" name="Rectangle 33"/>
            <p:cNvSpPr/>
            <p:nvPr/>
          </p:nvSpPr>
          <p:spPr>
            <a:xfrm>
              <a:off x="1207185" y="4096960"/>
              <a:ext cx="8362310" cy="991976"/>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401" name="Rectangle 7"/>
            <p:cNvSpPr>
              <a:spLocks noChangeArrowheads="1"/>
            </p:cNvSpPr>
            <p:nvPr/>
          </p:nvSpPr>
          <p:spPr bwMode="auto">
            <a:xfrm>
              <a:off x="2059209" y="4259148"/>
              <a:ext cx="6744550"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Rabbits like to have company so it is a good idea to have two rabbits, as long as they get along!</a:t>
              </a:r>
            </a:p>
          </p:txBody>
        </p:sp>
      </p:grpSp>
      <p:grpSp>
        <p:nvGrpSpPr>
          <p:cNvPr id="36" name="Group 35"/>
          <p:cNvGrpSpPr>
            <a:grpSpLocks/>
          </p:cNvGrpSpPr>
          <p:nvPr/>
        </p:nvGrpSpPr>
        <p:grpSpPr bwMode="auto">
          <a:xfrm>
            <a:off x="1206500" y="2203450"/>
            <a:ext cx="8297863" cy="987425"/>
            <a:chOff x="1207185" y="2468855"/>
            <a:chExt cx="8297834" cy="987918"/>
          </a:xfrm>
        </p:grpSpPr>
        <p:sp>
          <p:nvSpPr>
            <p:cNvPr id="33" name="Rectangle 32"/>
            <p:cNvSpPr/>
            <p:nvPr/>
          </p:nvSpPr>
          <p:spPr>
            <a:xfrm>
              <a:off x="1207185" y="2468855"/>
              <a:ext cx="8297834" cy="987918"/>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9" name="Rectangle 17"/>
            <p:cNvSpPr>
              <a:spLocks noChangeArrowheads="1"/>
            </p:cNvSpPr>
            <p:nvPr/>
          </p:nvSpPr>
          <p:spPr bwMode="auto">
            <a:xfrm>
              <a:off x="2102678" y="2626783"/>
              <a:ext cx="6742569" cy="646331"/>
            </a:xfrm>
            <a:prstGeom prst="rect">
              <a:avLst/>
            </a:prstGeom>
            <a:noFill/>
            <a:ln w="9525">
              <a:noFill/>
              <a:miter lim="800000"/>
              <a:headEnd/>
              <a:tailEnd/>
            </a:ln>
          </p:spPr>
          <p:txBody>
            <a:bodyPr>
              <a:spAutoFit/>
            </a:bodyPr>
            <a:lstStyle/>
            <a:p>
              <a:pPr eaLnBrk="1" hangingPunct="1"/>
              <a:r>
                <a:rPr lang="en-GB" altLang="en-US">
                  <a:ea typeface="Sassoon Infant Rg" pitchFamily="50" charset="0"/>
                  <a:cs typeface="Sassoon Infant Rg" pitchFamily="50" charset="0"/>
                </a:rPr>
                <a:t>Rabbits need food and water to be available all day. They eat special pellets and raw green vegetables. </a:t>
              </a:r>
            </a:p>
          </p:txBody>
        </p:sp>
      </p:grpSp>
      <p:grpSp>
        <p:nvGrpSpPr>
          <p:cNvPr id="16391" name="Group 13"/>
          <p:cNvGrpSpPr>
            <a:grpSpLocks/>
          </p:cNvGrpSpPr>
          <p:nvPr/>
        </p:nvGrpSpPr>
        <p:grpSpPr bwMode="auto">
          <a:xfrm>
            <a:off x="528638" y="1924050"/>
            <a:ext cx="1530350" cy="1530350"/>
            <a:chOff x="529164" y="1807825"/>
            <a:chExt cx="1530044" cy="1530044"/>
          </a:xfrm>
        </p:grpSpPr>
        <p:sp>
          <p:nvSpPr>
            <p:cNvPr id="30" name="Oval 29"/>
            <p:cNvSpPr/>
            <p:nvPr/>
          </p:nvSpPr>
          <p:spPr>
            <a:xfrm>
              <a:off x="529164" y="1807825"/>
              <a:ext cx="1530044" cy="15300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7" name="Picture 10"/>
            <p:cNvPicPr>
              <a:picLocks noChangeAspect="1"/>
            </p:cNvPicPr>
            <p:nvPr/>
          </p:nvPicPr>
          <p:blipFill>
            <a:blip r:embed="rId2" cstate="print"/>
            <a:srcRect/>
            <a:stretch>
              <a:fillRect/>
            </a:stretch>
          </p:blipFill>
          <p:spPr bwMode="auto">
            <a:xfrm rot="-220236">
              <a:off x="649691" y="2300484"/>
              <a:ext cx="1288988" cy="591117"/>
            </a:xfrm>
            <a:prstGeom prst="rect">
              <a:avLst/>
            </a:prstGeom>
            <a:noFill/>
            <a:ln w="9525">
              <a:noFill/>
              <a:miter lim="800000"/>
              <a:headEnd/>
              <a:tailEnd/>
            </a:ln>
          </p:spPr>
        </p:pic>
      </p:grpSp>
      <p:grpSp>
        <p:nvGrpSpPr>
          <p:cNvPr id="16392" name="Group 12"/>
          <p:cNvGrpSpPr>
            <a:grpSpLocks/>
          </p:cNvGrpSpPr>
          <p:nvPr/>
        </p:nvGrpSpPr>
        <p:grpSpPr bwMode="auto">
          <a:xfrm>
            <a:off x="528638" y="3721100"/>
            <a:ext cx="2006600" cy="2289175"/>
            <a:chOff x="473368" y="3437495"/>
            <a:chExt cx="2005908" cy="2288333"/>
          </a:xfrm>
        </p:grpSpPr>
        <p:sp>
          <p:nvSpPr>
            <p:cNvPr id="31" name="Oval 30"/>
            <p:cNvSpPr/>
            <p:nvPr/>
          </p:nvSpPr>
          <p:spPr>
            <a:xfrm>
              <a:off x="478128" y="3718380"/>
              <a:ext cx="1550453" cy="155041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4" name="Picture 11"/>
            <p:cNvPicPr>
              <a:picLocks noChangeAspect="1"/>
            </p:cNvPicPr>
            <p:nvPr/>
          </p:nvPicPr>
          <p:blipFill>
            <a:blip r:embed="rId3" cstate="print"/>
            <a:srcRect/>
            <a:stretch>
              <a:fillRect/>
            </a:stretch>
          </p:blipFill>
          <p:spPr bwMode="auto">
            <a:xfrm>
              <a:off x="1284443" y="4290025"/>
              <a:ext cx="1194833" cy="1435803"/>
            </a:xfrm>
            <a:prstGeom prst="rect">
              <a:avLst/>
            </a:prstGeom>
            <a:noFill/>
            <a:ln w="9525">
              <a:noFill/>
              <a:miter lim="800000"/>
              <a:headEnd/>
              <a:tailEnd/>
            </a:ln>
          </p:spPr>
        </p:pic>
        <p:pic>
          <p:nvPicPr>
            <p:cNvPr id="16395" name="Picture 23"/>
            <p:cNvPicPr>
              <a:picLocks noChangeAspect="1"/>
            </p:cNvPicPr>
            <p:nvPr/>
          </p:nvPicPr>
          <p:blipFill>
            <a:blip r:embed="rId4" cstate="print"/>
            <a:srcRect/>
            <a:stretch>
              <a:fillRect/>
            </a:stretch>
          </p:blipFill>
          <p:spPr bwMode="auto">
            <a:xfrm flipH="1">
              <a:off x="473368" y="3437495"/>
              <a:ext cx="1277189" cy="15347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260</TotalTime>
  <Words>1495</Words>
  <Application>Microsoft Office PowerPoint</Application>
  <PresentationFormat>On-screen Show (4:3)</PresentationFormat>
  <Paragraphs>96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Twinkl</vt:lpstr>
      <vt:lpstr>Arial</vt:lpstr>
      <vt:lpstr>Calibri</vt:lpstr>
      <vt:lpstr>Twinkl SemiBold</vt:lpstr>
      <vt:lpstr>Sassoon Infant Rg</vt:lpstr>
      <vt:lpstr>Office Theme</vt:lpstr>
      <vt:lpstr>Slide 1</vt:lpstr>
      <vt:lpstr>What Is a Pet?</vt:lpstr>
      <vt:lpstr>Types of Pet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Windows User</cp:lastModifiedBy>
  <cp:revision>30</cp:revision>
  <dcterms:created xsi:type="dcterms:W3CDTF">2018-07-13T07:46:51Z</dcterms:created>
  <dcterms:modified xsi:type="dcterms:W3CDTF">2020-03-25T08:26:11Z</dcterms:modified>
</cp:coreProperties>
</file>