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65"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aleway" panose="020B0604020202020204" charset="0"/>
      <p:regular r:id="rId12"/>
      <p:bold r:id="rId13"/>
      <p:italic r:id="rId14"/>
      <p:boldItalic r:id="rId15"/>
    </p:embeddedFont>
    <p:embeddedFont>
      <p:font typeface="Source Sans Pro" panose="020B0503030403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f45d53eed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f45d53eed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f45d53ee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f45d53e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f45d53ee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f45d53ee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f45d53ee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f45d53e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f45d53ee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f45d53ee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f45d53ee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f45d53ee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f45d53ee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f45d53ee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f45d53eed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f45d53eed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kHQ0CYwjaI"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tpYnYczNkQc"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SFOTO 7x5ft Winter Landscape Backdrop Winter Forest Ice and Snow World Theme Baby Shower Banner Christmas New Year Party Background for Photography Kids Adults Photo Wallpaper">
            <a:extLst>
              <a:ext uri="{FF2B5EF4-FFF2-40B4-BE49-F238E27FC236}">
                <a16:creationId xmlns:a16="http://schemas.microsoft.com/office/drawing/2014/main" id="{9028B2ED-A726-483E-9007-4658A1C723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822" b="20716"/>
          <a:stretch/>
        </p:blipFill>
        <p:spPr bwMode="auto">
          <a:xfrm>
            <a:off x="51062" y="115609"/>
            <a:ext cx="9041875" cy="496823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CD38FDA-FDC0-4697-BB77-AAFBCF862747}"/>
              </a:ext>
            </a:extLst>
          </p:cNvPr>
          <p:cNvSpPr txBox="1"/>
          <p:nvPr/>
        </p:nvSpPr>
        <p:spPr>
          <a:xfrm>
            <a:off x="800100" y="280691"/>
            <a:ext cx="8023859" cy="1569660"/>
          </a:xfrm>
          <a:prstGeom prst="rect">
            <a:avLst/>
          </a:prstGeom>
          <a:noFill/>
        </p:spPr>
        <p:txBody>
          <a:bodyPr wrap="square" rtlCol="0">
            <a:spAutoFit/>
          </a:bodyPr>
          <a:lstStyle/>
          <a:p>
            <a:pPr algn="ctr"/>
            <a:r>
              <a:rPr lang="en-GB" sz="4800" b="1" dirty="0"/>
              <a:t>Winter Wonderland </a:t>
            </a:r>
            <a:r>
              <a:rPr lang="en-GB" sz="4800" b="1" dirty="0" err="1"/>
              <a:t>Sensology</a:t>
            </a:r>
            <a:endParaRPr lang="en-GB" sz="4800" b="1" dirty="0"/>
          </a:p>
        </p:txBody>
      </p:sp>
    </p:spTree>
    <p:extLst>
      <p:ext uri="{BB962C8B-B14F-4D97-AF65-F5344CB8AC3E}">
        <p14:creationId xmlns:p14="http://schemas.microsoft.com/office/powerpoint/2010/main" val="1381603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ctrTitle"/>
          </p:nvPr>
        </p:nvSpPr>
        <p:spPr>
          <a:xfrm>
            <a:off x="411925" y="308100"/>
            <a:ext cx="8183700" cy="46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u="sng"/>
              <a:t>Resources</a:t>
            </a:r>
            <a:endParaRPr sz="2400" u="sng"/>
          </a:p>
        </p:txBody>
      </p:sp>
      <p:sp>
        <p:nvSpPr>
          <p:cNvPr id="65" name="Google Shape;65;p14"/>
          <p:cNvSpPr txBox="1">
            <a:spLocks noGrp="1"/>
          </p:cNvSpPr>
          <p:nvPr>
            <p:ph type="subTitle" idx="1"/>
          </p:nvPr>
        </p:nvSpPr>
        <p:spPr>
          <a:xfrm>
            <a:off x="356925" y="1405500"/>
            <a:ext cx="8183700" cy="86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Say hello:</a:t>
            </a:r>
            <a:r>
              <a:rPr lang="en" dirty="0">
                <a:solidFill>
                  <a:srgbClr val="000000"/>
                </a:solidFill>
              </a:rPr>
              <a:t> Mirror</a:t>
            </a:r>
            <a:endParaRPr dirty="0">
              <a:solidFill>
                <a:srgbClr val="000000"/>
              </a:solidFill>
            </a:endParaRPr>
          </a:p>
          <a:p>
            <a:pPr marL="0" lvl="0" indent="0" algn="l" rtl="0">
              <a:spcBef>
                <a:spcPts val="0"/>
              </a:spcBef>
              <a:spcAft>
                <a:spcPts val="0"/>
              </a:spcAft>
              <a:buNone/>
            </a:pPr>
            <a:r>
              <a:rPr lang="en" b="1" dirty="0">
                <a:solidFill>
                  <a:srgbClr val="000000"/>
                </a:solidFill>
              </a:rPr>
              <a:t>Touch</a:t>
            </a:r>
            <a:r>
              <a:rPr lang="en" dirty="0">
                <a:solidFill>
                  <a:srgbClr val="000000"/>
                </a:solidFill>
              </a:rPr>
              <a:t>: </a:t>
            </a:r>
            <a:r>
              <a:rPr lang="en-GB" dirty="0">
                <a:solidFill>
                  <a:srgbClr val="000000"/>
                </a:solidFill>
              </a:rPr>
              <a:t>Ice pack, fake snow, heat pack</a:t>
            </a:r>
            <a:endParaRPr lang="en" dirty="0">
              <a:solidFill>
                <a:srgbClr val="000000"/>
              </a:solidFill>
            </a:endParaRPr>
          </a:p>
          <a:p>
            <a:pPr marL="0" lvl="0" indent="0" algn="l" rtl="0">
              <a:spcBef>
                <a:spcPts val="0"/>
              </a:spcBef>
              <a:spcAft>
                <a:spcPts val="0"/>
              </a:spcAft>
              <a:buNone/>
            </a:pPr>
            <a:r>
              <a:rPr lang="en" b="1" dirty="0">
                <a:solidFill>
                  <a:srgbClr val="000000"/>
                </a:solidFill>
              </a:rPr>
              <a:t>Smell: </a:t>
            </a:r>
            <a:r>
              <a:rPr lang="en-GB" dirty="0">
                <a:solidFill>
                  <a:srgbClr val="000000"/>
                </a:solidFill>
              </a:rPr>
              <a:t>Hot chocolate, smoke scent</a:t>
            </a:r>
            <a:endParaRPr dirty="0">
              <a:solidFill>
                <a:srgbClr val="000000"/>
              </a:solidFill>
            </a:endParaRPr>
          </a:p>
          <a:p>
            <a:pPr marL="0" lvl="0" indent="0" algn="l" rtl="0">
              <a:spcBef>
                <a:spcPts val="0"/>
              </a:spcBef>
              <a:spcAft>
                <a:spcPts val="0"/>
              </a:spcAft>
              <a:buNone/>
            </a:pPr>
            <a:r>
              <a:rPr lang="en" b="1" dirty="0">
                <a:solidFill>
                  <a:srgbClr val="000000"/>
                </a:solidFill>
              </a:rPr>
              <a:t>Taste</a:t>
            </a:r>
            <a:r>
              <a:rPr lang="en" dirty="0">
                <a:solidFill>
                  <a:srgbClr val="000000"/>
                </a:solidFill>
              </a:rPr>
              <a:t>: </a:t>
            </a:r>
            <a:r>
              <a:rPr lang="en-GB" dirty="0">
                <a:solidFill>
                  <a:srgbClr val="000000"/>
                </a:solidFill>
              </a:rPr>
              <a:t>Spiced apple</a:t>
            </a:r>
            <a:endParaRPr dirty="0">
              <a:solidFill>
                <a:srgbClr val="000000"/>
              </a:solidFill>
            </a:endParaRPr>
          </a:p>
          <a:p>
            <a:pPr marL="0" lvl="0" indent="0" algn="l" rtl="0">
              <a:spcBef>
                <a:spcPts val="0"/>
              </a:spcBef>
              <a:spcAft>
                <a:spcPts val="0"/>
              </a:spcAft>
              <a:buNone/>
            </a:pPr>
            <a:r>
              <a:rPr lang="en" b="1" dirty="0">
                <a:solidFill>
                  <a:srgbClr val="000000"/>
                </a:solidFill>
              </a:rPr>
              <a:t>Se</a:t>
            </a:r>
            <a:r>
              <a:rPr lang="en-GB" b="1" dirty="0">
                <a:solidFill>
                  <a:srgbClr val="000000"/>
                </a:solidFill>
              </a:rPr>
              <a:t>e: </a:t>
            </a:r>
            <a:r>
              <a:rPr lang="en-GB" dirty="0">
                <a:solidFill>
                  <a:srgbClr val="000000"/>
                </a:solidFill>
              </a:rPr>
              <a:t>Hat, scarves, gloves, fire on IWB</a:t>
            </a:r>
            <a:endParaRPr lang="en-GB" b="1" dirty="0">
              <a:solidFill>
                <a:srgbClr val="000000"/>
              </a:solidFill>
            </a:endParaRPr>
          </a:p>
          <a:p>
            <a:pPr marL="0" lvl="0" indent="0" algn="l" rtl="0">
              <a:spcBef>
                <a:spcPts val="0"/>
              </a:spcBef>
              <a:spcAft>
                <a:spcPts val="0"/>
              </a:spcAft>
              <a:buNone/>
            </a:pPr>
            <a:r>
              <a:rPr lang="en" b="1" dirty="0">
                <a:solidFill>
                  <a:srgbClr val="000000"/>
                </a:solidFill>
              </a:rPr>
              <a:t>Sound</a:t>
            </a:r>
            <a:r>
              <a:rPr lang="en" dirty="0">
                <a:solidFill>
                  <a:srgbClr val="000000"/>
                </a:solidFill>
              </a:rPr>
              <a:t>:</a:t>
            </a:r>
            <a:r>
              <a:rPr lang="en-GB" dirty="0">
                <a:solidFill>
                  <a:srgbClr val="000000"/>
                </a:solidFill>
              </a:rPr>
              <a:t> crackling fire (cellophane)</a:t>
            </a:r>
            <a:endParaRPr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hello….</a:t>
            </a:r>
            <a:endParaRPr/>
          </a:p>
        </p:txBody>
      </p:sp>
      <p:sp>
        <p:nvSpPr>
          <p:cNvPr id="71" name="Google Shape;71;p15"/>
          <p:cNvSpPr txBox="1">
            <a:spLocks noGrp="1"/>
          </p:cNvSpPr>
          <p:nvPr>
            <p:ph type="body" idx="1"/>
          </p:nvPr>
        </p:nvSpPr>
        <p:spPr>
          <a:xfrm>
            <a:off x="311700" y="1152475"/>
            <a:ext cx="8520600" cy="364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Encourage each child to look at themselves in the mirror. Begin by talking to them about the parts of the body they can see in the mirror (head, eyes, nose, ears etc) and then move on to point/tap to other parts of their body such as their arms, legs, hands, feet etc. </a:t>
            </a:r>
            <a:endParaRPr dirty="0">
              <a:solidFill>
                <a:schemeClr val="bg2"/>
              </a:solidFill>
            </a:endParaRPr>
          </a:p>
          <a:p>
            <a:pPr marL="0" lvl="0" indent="0" algn="l" rtl="0">
              <a:spcBef>
                <a:spcPts val="1600"/>
              </a:spcBef>
              <a:spcAft>
                <a:spcPts val="0"/>
              </a:spcAft>
              <a:buNone/>
            </a:pPr>
            <a:r>
              <a:rPr lang="en" dirty="0">
                <a:solidFill>
                  <a:schemeClr val="bg2"/>
                </a:solidFill>
              </a:rPr>
              <a:t>Sing the song ‘</a:t>
            </a:r>
            <a:r>
              <a:rPr lang="en-GB" dirty="0">
                <a:solidFill>
                  <a:schemeClr val="bg2"/>
                </a:solidFill>
              </a:rPr>
              <a:t>This is me’ – support each child to pat each part of their body</a:t>
            </a:r>
          </a:p>
          <a:p>
            <a:pPr marL="0" lvl="0" indent="0">
              <a:spcBef>
                <a:spcPts val="1600"/>
              </a:spcBef>
              <a:buNone/>
            </a:pPr>
            <a:r>
              <a:rPr lang="en-GB" dirty="0">
                <a:hlinkClick r:id="rId3"/>
              </a:rPr>
              <a:t>https://www.youtube.com/watch?v=QkHQ0CYwjaI</a:t>
            </a:r>
            <a:endParaRPr lang="en-GB" dirty="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Touch</a:t>
            </a:r>
            <a:endParaRPr/>
          </a:p>
        </p:txBody>
      </p:sp>
      <p:sp>
        <p:nvSpPr>
          <p:cNvPr id="77" name="Google Shape;77;p16"/>
          <p:cNvSpPr txBox="1">
            <a:spLocks noGrp="1"/>
          </p:cNvSpPr>
          <p:nvPr>
            <p:ph type="body" idx="1"/>
          </p:nvPr>
        </p:nvSpPr>
        <p:spPr>
          <a:xfrm>
            <a:off x="378935" y="1111237"/>
            <a:ext cx="8520600" cy="370460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Briefly introduce that we use our bodies and our hands to touch. Encourage each child to explore the feel, one at a time, </a:t>
            </a:r>
            <a:r>
              <a:rPr lang="en-GB" dirty="0">
                <a:solidFill>
                  <a:schemeClr val="bg2"/>
                </a:solidFill>
              </a:rPr>
              <a:t>the ice pack, the heat pack and the fake snow.</a:t>
            </a:r>
            <a:endParaRPr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b="1" dirty="0">
                <a:solidFill>
                  <a:schemeClr val="bg2"/>
                </a:solidFill>
              </a:rPr>
              <a:t>Feel</a:t>
            </a:r>
            <a:r>
              <a:rPr lang="en" dirty="0">
                <a:solidFill>
                  <a:schemeClr val="bg2"/>
                </a:solidFill>
              </a:rPr>
              <a:t>: </a:t>
            </a:r>
            <a:r>
              <a:rPr lang="en-GB" dirty="0">
                <a:solidFill>
                  <a:schemeClr val="bg2"/>
                </a:solidFill>
              </a:rPr>
              <a:t>ice pack, heat pack, fake snow</a:t>
            </a:r>
            <a:endParaRPr dirty="0">
              <a:solidFill>
                <a:schemeClr val="bg2"/>
              </a:solidFill>
            </a:endParaRPr>
          </a:p>
        </p:txBody>
      </p:sp>
      <p:pic>
        <p:nvPicPr>
          <p:cNvPr id="2050" name="Picture 2" descr="Download Free Cartoon Hands Vector Vector Illustration">
            <a:extLst>
              <a:ext uri="{FF2B5EF4-FFF2-40B4-BE49-F238E27FC236}">
                <a16:creationId xmlns:a16="http://schemas.microsoft.com/office/drawing/2014/main" id="{0F01A31F-CBF7-4983-BFDF-AAC73798BF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739" y="1913798"/>
            <a:ext cx="3644601" cy="21853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Smell</a:t>
            </a:r>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nose to smell, indicating to each child where their nose is (or asking them to show you themselves). Encourage each child to smell </a:t>
            </a:r>
            <a:r>
              <a:rPr lang="en-GB" dirty="0">
                <a:solidFill>
                  <a:schemeClr val="bg2"/>
                </a:solidFill>
              </a:rPr>
              <a:t>the hot chocolate and smoke scent. </a:t>
            </a:r>
            <a:r>
              <a:rPr lang="en" dirty="0">
                <a:solidFill>
                  <a:schemeClr val="bg2"/>
                </a:solidFill>
              </a:rPr>
              <a:t>Always present the stronger of the scents </a:t>
            </a:r>
            <a:r>
              <a:rPr lang="en" b="1" dirty="0">
                <a:solidFill>
                  <a:schemeClr val="bg2"/>
                </a:solidFill>
              </a:rPr>
              <a:t>last.</a:t>
            </a:r>
            <a:r>
              <a:rPr lang="en" dirty="0">
                <a:solidFill>
                  <a:schemeClr val="bg2"/>
                </a:solidFill>
              </a:rPr>
              <a:t> Encourage each child to express likes or dislikes for the scents.</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r>
              <a:rPr lang="en" b="1" dirty="0">
                <a:solidFill>
                  <a:schemeClr val="bg2"/>
                </a:solidFill>
              </a:rPr>
              <a:t>Smell</a:t>
            </a:r>
            <a:r>
              <a:rPr lang="en" dirty="0">
                <a:solidFill>
                  <a:schemeClr val="bg2"/>
                </a:solidFill>
              </a:rPr>
              <a:t>: </a:t>
            </a:r>
            <a:r>
              <a:rPr lang="en-GB" dirty="0">
                <a:solidFill>
                  <a:schemeClr val="bg2"/>
                </a:solidFill>
              </a:rPr>
              <a:t>Hot chocolate and smoke scent</a:t>
            </a:r>
            <a:endParaRPr dirty="0">
              <a:solidFill>
                <a:schemeClr val="bg2"/>
              </a:solidFill>
            </a:endParaRPr>
          </a:p>
        </p:txBody>
      </p:sp>
      <p:pic>
        <p:nvPicPr>
          <p:cNvPr id="87" name="Google Shape;87;p17"/>
          <p:cNvPicPr preferRelativeResize="0"/>
          <p:nvPr/>
        </p:nvPicPr>
        <p:blipFill>
          <a:blip r:embed="rId3">
            <a:alphaModFix/>
          </a:blip>
          <a:stretch>
            <a:fillRect/>
          </a:stretch>
        </p:blipFill>
        <p:spPr>
          <a:xfrm>
            <a:off x="3695899" y="2888650"/>
            <a:ext cx="1470625" cy="1583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Taste - </a:t>
            </a:r>
            <a:r>
              <a:rPr lang="en" sz="1000"/>
              <a:t>may not be applicable to all pupils. Pupils unable to taste can smell the resources or feel.</a:t>
            </a:r>
            <a:endParaRPr sz="1000"/>
          </a:p>
        </p:txBody>
      </p:sp>
      <p:sp>
        <p:nvSpPr>
          <p:cNvPr id="93" name="Google Shape;93;p18"/>
          <p:cNvSpPr txBox="1">
            <a:spLocks noGrp="1"/>
          </p:cNvSpPr>
          <p:nvPr>
            <p:ph type="body" idx="1"/>
          </p:nvPr>
        </p:nvSpPr>
        <p:spPr>
          <a:xfrm>
            <a:off x="311700" y="1165921"/>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mouth to taste, indicating to </a:t>
            </a:r>
            <a:r>
              <a:rPr lang="en-GB" dirty="0">
                <a:solidFill>
                  <a:schemeClr val="bg2"/>
                </a:solidFill>
              </a:rPr>
              <a:t>each</a:t>
            </a:r>
            <a:r>
              <a:rPr lang="en" dirty="0">
                <a:solidFill>
                  <a:schemeClr val="bg2"/>
                </a:solidFill>
              </a:rPr>
              <a:t> child where their mouth is (or asking them to show you themselves). Offer a </a:t>
            </a:r>
            <a:r>
              <a:rPr lang="en-GB" dirty="0">
                <a:solidFill>
                  <a:schemeClr val="bg2"/>
                </a:solidFill>
              </a:rPr>
              <a:t>taste the spiced apple. </a:t>
            </a:r>
            <a:r>
              <a:rPr lang="en" dirty="0">
                <a:solidFill>
                  <a:schemeClr val="bg2"/>
                </a:solidFill>
              </a:rPr>
              <a:t>Encourage each child to express their likes and dislikes towards the food.</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GB" dirty="0">
              <a:solidFill>
                <a:schemeClr val="bg2"/>
              </a:solidFill>
            </a:endParaRPr>
          </a:p>
          <a:p>
            <a:pPr marL="0" lvl="0" indent="0" algn="l" rtl="0">
              <a:spcBef>
                <a:spcPts val="1600"/>
              </a:spcBef>
              <a:spcAft>
                <a:spcPts val="1600"/>
              </a:spcAft>
              <a:buNone/>
            </a:pPr>
            <a:r>
              <a:rPr lang="en-GB" b="1" dirty="0">
                <a:solidFill>
                  <a:schemeClr val="bg2"/>
                </a:solidFill>
              </a:rPr>
              <a:t>Taste: </a:t>
            </a:r>
            <a:r>
              <a:rPr lang="en-GB" dirty="0">
                <a:solidFill>
                  <a:schemeClr val="bg2"/>
                </a:solidFill>
              </a:rPr>
              <a:t>Spiced apple</a:t>
            </a:r>
            <a:endParaRPr b="1" dirty="0">
              <a:solidFill>
                <a:schemeClr val="bg2"/>
              </a:solidFill>
            </a:endParaRPr>
          </a:p>
        </p:txBody>
      </p:sp>
      <p:pic>
        <p:nvPicPr>
          <p:cNvPr id="3074" name="Picture 2" descr="Cartoon Mouth- Loving Images, Stock Photos &amp; Vectors | Shutterstock">
            <a:extLst>
              <a:ext uri="{FF2B5EF4-FFF2-40B4-BE49-F238E27FC236}">
                <a16:creationId xmlns:a16="http://schemas.microsoft.com/office/drawing/2014/main" id="{6842A36E-0134-45E5-853F-84986E6A5A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3304" y="2408144"/>
            <a:ext cx="1697391" cy="18209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See</a:t>
            </a:r>
            <a:endParaRPr dirty="0"/>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eyes to see, indicating to your child where their eyes are (or asking them to show you themselves). Show</a:t>
            </a:r>
            <a:r>
              <a:rPr lang="en-GB" dirty="0">
                <a:solidFill>
                  <a:schemeClr val="bg2"/>
                </a:solidFill>
              </a:rPr>
              <a:t> each child the flashing light toys and toy hedgehog / squirrels / birds.</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 dirty="0">
              <a:solidFill>
                <a:schemeClr val="bg2"/>
              </a:solidFill>
            </a:endParaRPr>
          </a:p>
          <a:p>
            <a:pPr marL="0" lvl="0" indent="0" algn="l" rtl="0">
              <a:spcBef>
                <a:spcPts val="1600"/>
              </a:spcBef>
              <a:spcAft>
                <a:spcPts val="1600"/>
              </a:spcAft>
              <a:buNone/>
            </a:pPr>
            <a:r>
              <a:rPr lang="en" dirty="0">
                <a:solidFill>
                  <a:schemeClr val="bg2"/>
                </a:solidFill>
              </a:rPr>
              <a:t>See: </a:t>
            </a:r>
            <a:r>
              <a:rPr lang="en-GB" dirty="0">
                <a:solidFill>
                  <a:schemeClr val="bg2"/>
                </a:solidFill>
              </a:rPr>
              <a:t>hat, scarves, gloves and fire on the interactive whiteboard</a:t>
            </a:r>
            <a:endParaRPr dirty="0">
              <a:solidFill>
                <a:schemeClr val="bg2"/>
              </a:solidFill>
            </a:endParaRPr>
          </a:p>
        </p:txBody>
      </p:sp>
      <p:pic>
        <p:nvPicPr>
          <p:cNvPr id="4098" name="Picture 2" descr="Pair of black and white eyes, Eye Black and white, Cartoon Eyes s ...">
            <a:extLst>
              <a:ext uri="{FF2B5EF4-FFF2-40B4-BE49-F238E27FC236}">
                <a16:creationId xmlns:a16="http://schemas.microsoft.com/office/drawing/2014/main" id="{BD95EF44-6579-4D21-8FAB-A60036071C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2851" y="2336148"/>
            <a:ext cx="3668777" cy="18862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Hear</a:t>
            </a: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dirty="0">
                <a:solidFill>
                  <a:schemeClr val="bg2"/>
                </a:solidFill>
              </a:rPr>
              <a:t>Introduce that we use our ears to hear, indicating to each child where their ears are (or asking them to show you themselves). Listen to th</a:t>
            </a:r>
            <a:r>
              <a:rPr lang="en-GB" dirty="0">
                <a:solidFill>
                  <a:schemeClr val="bg2"/>
                </a:solidFill>
              </a:rPr>
              <a:t>e sound of the crackling fire – playing a video of the fire on the interactive whiteboard and crackling cellophane.</a:t>
            </a:r>
            <a:endParaRPr sz="1400" dirty="0"/>
          </a:p>
          <a:p>
            <a:pPr marL="0" lvl="0" indent="0" algn="l" rtl="0">
              <a:spcBef>
                <a:spcPts val="1600"/>
              </a:spcBef>
              <a:spcAft>
                <a:spcPts val="1600"/>
              </a:spcAft>
              <a:buNone/>
            </a:pPr>
            <a:endParaRPr dirty="0"/>
          </a:p>
        </p:txBody>
      </p:sp>
      <p:pic>
        <p:nvPicPr>
          <p:cNvPr id="109" name="Google Shape;109;p20"/>
          <p:cNvPicPr preferRelativeResize="0"/>
          <p:nvPr/>
        </p:nvPicPr>
        <p:blipFill>
          <a:blip r:embed="rId3">
            <a:alphaModFix/>
          </a:blip>
          <a:stretch>
            <a:fillRect/>
          </a:stretch>
        </p:blipFill>
        <p:spPr>
          <a:xfrm>
            <a:off x="6933700" y="2250850"/>
            <a:ext cx="1714500" cy="266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Relaxation</a:t>
            </a:r>
            <a:endParaRPr/>
          </a:p>
        </p:txBody>
      </p:sp>
      <p:sp>
        <p:nvSpPr>
          <p:cNvPr id="115" name="Google Shape;11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Relax with </a:t>
            </a:r>
            <a:r>
              <a:rPr lang="en-GB" dirty="0">
                <a:solidFill>
                  <a:schemeClr val="bg2"/>
                </a:solidFill>
              </a:rPr>
              <a:t>each </a:t>
            </a:r>
            <a:r>
              <a:rPr lang="en" dirty="0">
                <a:solidFill>
                  <a:schemeClr val="bg2"/>
                </a:solidFill>
              </a:rPr>
              <a:t>child, listening to the music and giving them a massage. </a:t>
            </a:r>
            <a:r>
              <a:rPr lang="en-GB" dirty="0">
                <a:solidFill>
                  <a:schemeClr val="bg2"/>
                </a:solidFill>
              </a:rPr>
              <a:t>Blow bubbles or move parachute over the children’s heads. </a:t>
            </a:r>
            <a:endParaRPr dirty="0">
              <a:solidFill>
                <a:schemeClr val="bg2"/>
              </a:solidFill>
            </a:endParaRPr>
          </a:p>
          <a:p>
            <a:pPr marL="0" lvl="0" indent="0">
              <a:spcBef>
                <a:spcPts val="1600"/>
              </a:spcBef>
              <a:spcAft>
                <a:spcPts val="1600"/>
              </a:spcAft>
              <a:buNone/>
            </a:pPr>
            <a:r>
              <a:rPr lang="en-GB" dirty="0">
                <a:hlinkClick r:id="rId3"/>
              </a:rPr>
              <a:t>https://www.youtube.com/watch?v=tpYnYczNkQc</a:t>
            </a:r>
            <a:r>
              <a:rPr lang="en-GB" dirty="0"/>
              <a:t> </a:t>
            </a:r>
          </a:p>
          <a:p>
            <a:pPr marL="0" lvl="0" indent="0" algn="l" rtl="0">
              <a:spcBef>
                <a:spcPts val="1600"/>
              </a:spcBef>
              <a:spcAft>
                <a:spcPts val="1600"/>
              </a:spcAft>
              <a:buNone/>
            </a:pPr>
            <a:endParaRPr lang="en-GB" dirty="0"/>
          </a:p>
        </p:txBody>
      </p:sp>
      <p:pic>
        <p:nvPicPr>
          <p:cNvPr id="116" name="Google Shape;116;p21"/>
          <p:cNvPicPr preferRelativeResize="0"/>
          <p:nvPr/>
        </p:nvPicPr>
        <p:blipFill>
          <a:blip r:embed="rId4">
            <a:alphaModFix/>
          </a:blip>
          <a:stretch>
            <a:fillRect/>
          </a:stretch>
        </p:blipFill>
        <p:spPr>
          <a:xfrm>
            <a:off x="5785957" y="2170832"/>
            <a:ext cx="2778850" cy="1847550"/>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240</TotalTime>
  <Words>479</Words>
  <Application>Microsoft Office PowerPoint</Application>
  <PresentationFormat>On-screen Show (16:9)</PresentationFormat>
  <Paragraphs>44</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Source Sans Pro</vt:lpstr>
      <vt:lpstr>Arial</vt:lpstr>
      <vt:lpstr>Raleway</vt:lpstr>
      <vt:lpstr>Plum</vt:lpstr>
      <vt:lpstr>PowerPoint Presentation</vt:lpstr>
      <vt:lpstr>Resources</vt:lpstr>
      <vt:lpstr>Say hello….</vt:lpstr>
      <vt:lpstr>Touch</vt:lpstr>
      <vt:lpstr>Smell</vt:lpstr>
      <vt:lpstr>Taste - may not be applicable to all pupils. Pupils unable to taste can smell the resources or feel.</vt:lpstr>
      <vt:lpstr>See</vt:lpstr>
      <vt:lpstr>Hear</vt:lpstr>
      <vt:lpstr>Relaxation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sensology</dc:title>
  <dc:creator>Christopher Whitehouse</dc:creator>
  <cp:lastModifiedBy>C Pittaway (Ty Gwyn Special School)</cp:lastModifiedBy>
  <cp:revision>14</cp:revision>
  <dcterms:modified xsi:type="dcterms:W3CDTF">2020-12-16T14:49:21Z</dcterms:modified>
</cp:coreProperties>
</file>