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75" r:id="rId3"/>
    <p:sldId id="276" r:id="rId4"/>
    <p:sldId id="277" r:id="rId5"/>
    <p:sldId id="278" r:id="rId6"/>
    <p:sldId id="279" r:id="rId7"/>
    <p:sldId id="280" r:id="rId8"/>
    <p:sldId id="281" r:id="rId9"/>
    <p:sldId id="282" r:id="rId10"/>
    <p:sldId id="283" r:id="rId11"/>
    <p:sldId id="284"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uffy" panose="020B0603060100000000" charset="0"/>
      <p:regular r:id="rId20"/>
      <p:bold r:id="rId21"/>
      <p:italic r:id="rId22"/>
      <p:boldItalic r:id="rId23"/>
    </p:embeddedFont>
    <p:embeddedFont>
      <p:font typeface="Tuffy-TTF" panose="020B0603060100000000" charset="0"/>
      <p:regular r:id="rId24"/>
      <p:bold r:id="rId25"/>
      <p:italic r:id="rId26"/>
      <p:boldItalic r:id="rId27"/>
    </p:embeddedFont>
    <p:embeddedFont>
      <p:font typeface="Twinkl" panose="020B060402020202020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FC3"/>
    <a:srgbClr val="FFFFFF"/>
    <a:srgbClr val="18A0DB"/>
    <a:srgbClr val="007AC2"/>
    <a:srgbClr val="DE1E5A"/>
    <a:srgbClr val="BC0105"/>
    <a:srgbClr val="4DB1E3"/>
    <a:srgbClr val="80C1EB"/>
    <a:srgbClr val="ACDDFC"/>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showGuides="1">
      <p:cViewPr varScale="1">
        <p:scale>
          <a:sx n="68" d="100"/>
          <a:sy n="68" d="100"/>
        </p:scale>
        <p:origin x="1072"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history/ks2-history-of-britain/early-british-history-british-history-history-subjects-key-stage-2" TargetMode="External"/><Relationship Id="rId2" Type="http://schemas.openxmlformats.org/officeDocument/2006/relationships/image" Target="../media/image22.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23.jpg"/><Relationship Id="rId1" Type="http://schemas.openxmlformats.org/officeDocument/2006/relationships/slideLayout" Target="../slideLayouts/slideLayout3.xml"/><Relationship Id="rId6" Type="http://schemas.openxmlformats.org/officeDocument/2006/relationships/hyperlink" Target="https://www.twinkl.co.uk/resources/ks2-history/ks2-history-of-britain/early-british-history-british-history-history-subjects-key-stage-2" TargetMode="External"/><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twinkl.co.uk/resources/ks2-history/ks2-history-of-britain/early-british-history-british-history-history-subjects-key-stage-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3.xml"/><Relationship Id="rId4" Type="http://schemas.openxmlformats.org/officeDocument/2006/relationships/hyperlink" Target="https://www.twinkl.co.uk/resources/ks2-history/ks2-history-of-britain/early-british-history-british-history-history-subjects-key-stage-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7" Type="http://schemas.openxmlformats.org/officeDocument/2006/relationships/hyperlink" Target="https://www.twinkl.co.uk/resources/ks2-history/ks2-history-of-britain/early-british-history-british-history-history-subjects-key-stage-2" TargetMode="External"/><Relationship Id="rId2"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hyperlink" Target="https://www.twinkl.co.uk/resources/ks2-history/ks2-history-of-britain/early-british-history-british-history-history-subjects-key-stage-2"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www.twinkl.co.uk/resources/ks2-history/ks2-history-of-britain/early-british-history-british-history-history-subjects-key-stage-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hyperlink" Target="https://www.twinkl.co.uk/resources/ks2-history/ks2-history-of-britain/early-british-history-british-history-history-subjects-key-stage-2" TargetMode="External"/><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ks2-history/ks2-history-of-britain/early-british-history-british-history-history-subjects-key-stage-2" TargetMode="External"/><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ks2-history/ks2-history-of-britain/early-british-history-british-history-history-subjects-key-stage-2" TargetMode="External"/><Relationship Id="rId2" Type="http://schemas.openxmlformats.org/officeDocument/2006/relationships/image" Target="../media/image21.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3967993" y="5159229"/>
            <a:ext cx="1241570" cy="1216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p:cNvPr>
          <p:cNvSpPr/>
          <p:nvPr/>
        </p:nvSpPr>
        <p:spPr>
          <a:xfrm>
            <a:off x="8439324" y="6233020"/>
            <a:ext cx="704675" cy="62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0781" y="3347776"/>
            <a:ext cx="7772908" cy="972554"/>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Key Patterns</a:t>
            </a:r>
          </a:p>
        </p:txBody>
      </p:sp>
      <p:sp>
        <p:nvSpPr>
          <p:cNvPr id="3" name="Rectangle 2"/>
          <p:cNvSpPr/>
          <p:nvPr/>
        </p:nvSpPr>
        <p:spPr>
          <a:xfrm>
            <a:off x="709637" y="3510887"/>
            <a:ext cx="7744052" cy="646331"/>
          </a:xfrm>
          <a:prstGeom prst="rect">
            <a:avLst/>
          </a:prstGeom>
        </p:spPr>
        <p:txBody>
          <a:bodyPr wrap="square">
            <a:spAutoFit/>
          </a:bodyPr>
          <a:lstStyle/>
          <a:p>
            <a:pPr algn="just">
              <a:buFont typeface="Arial" panose="020B0604020202020204" pitchFamily="34" charset="0"/>
              <a:buNone/>
            </a:pPr>
            <a:r>
              <a:rPr lang="en-GB" altLang="en-US" dirty="0"/>
              <a:t>Celtic key patterns look a little like Celtic knots but are only made from straight lines. They take their influence from Ancient Greek patterns.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821" y="1619076"/>
            <a:ext cx="7369002" cy="4290628"/>
          </a:xfrm>
          <a:prstGeom prst="rect">
            <a:avLst/>
          </a:prstGeom>
        </p:spPr>
      </p:pic>
      <p:sp>
        <p:nvSpPr>
          <p:cNvPr id="6" name="Rectangle 5">
            <a:hlinkClick r:id="rId3"/>
          </p:cNvPr>
          <p:cNvSpPr/>
          <p:nvPr/>
        </p:nvSpPr>
        <p:spPr>
          <a:xfrm>
            <a:off x="8439324" y="6585358"/>
            <a:ext cx="704675" cy="272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335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flipV="1">
            <a:off x="733685" y="1503483"/>
            <a:ext cx="6321456" cy="1583068"/>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flipV="1">
            <a:off x="3409155" y="3895345"/>
            <a:ext cx="2478341" cy="2239859"/>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flipV="1">
            <a:off x="733685" y="3895345"/>
            <a:ext cx="2478341" cy="2239859"/>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Celtic Art Today</a:t>
            </a:r>
          </a:p>
        </p:txBody>
      </p:sp>
      <p:sp>
        <p:nvSpPr>
          <p:cNvPr id="3" name="Rectangle 2"/>
          <p:cNvSpPr/>
          <p:nvPr/>
        </p:nvSpPr>
        <p:spPr>
          <a:xfrm>
            <a:off x="805343" y="1507565"/>
            <a:ext cx="5839900" cy="1477328"/>
          </a:xfrm>
          <a:prstGeom prst="rect">
            <a:avLst/>
          </a:prstGeom>
        </p:spPr>
        <p:txBody>
          <a:bodyPr wrap="square">
            <a:spAutoFit/>
          </a:bodyPr>
          <a:lstStyle/>
          <a:p>
            <a:pPr algn="just">
              <a:buFont typeface="Arial" panose="020B0604020202020204" pitchFamily="34" charset="0"/>
              <a:buNone/>
            </a:pPr>
            <a:r>
              <a:rPr lang="en-GB" altLang="en-US" dirty="0"/>
              <a:t>Celtic art has inspired art through time. With the spread of Christianity, tri-spirals began to symbolise the Trinity (the Christian belief in God the Father, God the Son and God the Holy Spirit). Celtic knots were used to decorate crosses.</a:t>
            </a:r>
          </a:p>
        </p:txBody>
      </p:sp>
      <p:grpSp>
        <p:nvGrpSpPr>
          <p:cNvPr id="7" name="Group 6"/>
          <p:cNvGrpSpPr/>
          <p:nvPr/>
        </p:nvGrpSpPr>
        <p:grpSpPr>
          <a:xfrm>
            <a:off x="5957279" y="1445822"/>
            <a:ext cx="3564910" cy="4750869"/>
            <a:chOff x="5905006" y="1538814"/>
            <a:chExt cx="3564910" cy="4750869"/>
          </a:xfrm>
        </p:grpSpPr>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l="18767" r="27358"/>
            <a:stretch/>
          </p:blipFill>
          <p:spPr>
            <a:xfrm>
              <a:off x="6790099" y="1538814"/>
              <a:ext cx="1702051" cy="4750869"/>
            </a:xfrm>
            <a:prstGeom prst="rect">
              <a:avLst/>
            </a:prstGeom>
          </p:spPr>
        </p:pic>
        <p:sp>
          <p:nvSpPr>
            <p:cNvPr id="6" name="TextBox 21"/>
            <p:cNvSpPr txBox="1">
              <a:spLocks noChangeArrowheads="1"/>
            </p:cNvSpPr>
            <p:nvPr/>
          </p:nvSpPr>
          <p:spPr bwMode="auto">
            <a:xfrm>
              <a:off x="5905006" y="6089415"/>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rPr>
                <a:t>Glasnevin Cemetery</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p>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William Murphy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8" name="Rectangle 7"/>
          <p:cNvSpPr/>
          <p:nvPr/>
        </p:nvSpPr>
        <p:spPr>
          <a:xfrm>
            <a:off x="628503" y="3166536"/>
            <a:ext cx="4903660" cy="646331"/>
          </a:xfrm>
          <a:prstGeom prst="rect">
            <a:avLst/>
          </a:prstGeom>
        </p:spPr>
        <p:txBody>
          <a:bodyPr wrap="square">
            <a:spAutoFit/>
          </a:bodyPr>
          <a:lstStyle/>
          <a:p>
            <a:pPr algn="just">
              <a:lnSpc>
                <a:spcPct val="100000"/>
              </a:lnSpc>
              <a:spcBef>
                <a:spcPct val="0"/>
              </a:spcBef>
              <a:buFontTx/>
              <a:buNone/>
            </a:pPr>
            <a:r>
              <a:rPr lang="en-GB" altLang="en-US" dirty="0"/>
              <a:t>Celtic patterns remain popular choices for modern jewellery.</a:t>
            </a:r>
          </a:p>
        </p:txBody>
      </p:sp>
      <p:grpSp>
        <p:nvGrpSpPr>
          <p:cNvPr id="11" name="Group 10"/>
          <p:cNvGrpSpPr/>
          <p:nvPr/>
        </p:nvGrpSpPr>
        <p:grpSpPr>
          <a:xfrm>
            <a:off x="161753" y="4096057"/>
            <a:ext cx="3564910" cy="1980025"/>
            <a:chOff x="-52372" y="4118367"/>
            <a:chExt cx="3564910" cy="1980025"/>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314" y="4118367"/>
              <a:ext cx="2180338" cy="1749721"/>
            </a:xfrm>
            <a:prstGeom prst="rect">
              <a:avLst/>
            </a:prstGeom>
            <a:ln>
              <a:noFill/>
            </a:ln>
          </p:spPr>
        </p:pic>
        <p:sp>
          <p:nvSpPr>
            <p:cNvPr id="10" name="TextBox 21"/>
            <p:cNvSpPr txBox="1">
              <a:spLocks noChangeArrowheads="1"/>
            </p:cNvSpPr>
            <p:nvPr/>
          </p:nvSpPr>
          <p:spPr bwMode="auto">
            <a:xfrm>
              <a:off x="-52372" y="5927211"/>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latin typeface="Tuffy-TTF" panose="020B0603060100000000" pitchFamily="34" charset="0"/>
                  <a:ea typeface="Tuffy" panose="020B0603060100000000" pitchFamily="34" charset="0"/>
                  <a:cs typeface="Arial" panose="020B0604020202020204" pitchFamily="34" charset="0"/>
                </a:rPr>
                <a:t>“Sterling Silver Celtic Knot Wedding Band Ring” </a:t>
              </a:r>
            </a:p>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by Lauren Young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5" name="Group 4"/>
          <p:cNvGrpSpPr/>
          <p:nvPr/>
        </p:nvGrpSpPr>
        <p:grpSpPr>
          <a:xfrm>
            <a:off x="2849649" y="4132594"/>
            <a:ext cx="3564910" cy="1977179"/>
            <a:chOff x="2186832" y="4106577"/>
            <a:chExt cx="3564910" cy="1977179"/>
          </a:xfrm>
        </p:grpSpPr>
        <p:pic>
          <p:nvPicPr>
            <p:cNvPr id="12" name="Picture 11"/>
            <p:cNvPicPr>
              <a:picLocks noChangeAspect="1"/>
            </p:cNvPicPr>
            <p:nvPr/>
          </p:nvPicPr>
          <p:blipFill rotWithShape="1">
            <a:blip r:embed="rId5">
              <a:extLst>
                <a:ext uri="{28A0092B-C50C-407E-A947-70E740481C1C}">
                  <a14:useLocalDpi xmlns:a14="http://schemas.microsoft.com/office/drawing/2010/main"/>
                </a:ext>
              </a:extLst>
            </a:blip>
            <a:srcRect r="17933"/>
            <a:stretch/>
          </p:blipFill>
          <p:spPr>
            <a:xfrm>
              <a:off x="2905590" y="4106577"/>
              <a:ext cx="2158188" cy="1755400"/>
            </a:xfrm>
            <a:prstGeom prst="rect">
              <a:avLst/>
            </a:prstGeom>
          </p:spPr>
        </p:pic>
        <p:sp>
          <p:nvSpPr>
            <p:cNvPr id="13" name="TextBox 21"/>
            <p:cNvSpPr txBox="1">
              <a:spLocks noChangeArrowheads="1"/>
            </p:cNvSpPr>
            <p:nvPr/>
          </p:nvSpPr>
          <p:spPr bwMode="auto">
            <a:xfrm>
              <a:off x="2186832" y="5912575"/>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latin typeface="Tuffy-TTF" panose="020B0603060100000000" pitchFamily="34" charset="0"/>
                  <a:ea typeface="Tuffy" panose="020B0603060100000000" pitchFamily="34" charset="0"/>
                  <a:cs typeface="Arial" panose="020B0604020202020204" pitchFamily="34" charset="0"/>
                </a:rPr>
                <a:t>“Sterling Silver Celtic Knot Wedding Band Ring” </a:t>
              </a:r>
            </a:p>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by Lauren Young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7" name="Rectangle 16">
            <a:hlinkClick r:id="rId6"/>
          </p:cNvPr>
          <p:cNvSpPr/>
          <p:nvPr/>
        </p:nvSpPr>
        <p:spPr>
          <a:xfrm>
            <a:off x="8439324" y="6576968"/>
            <a:ext cx="704675" cy="281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321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39324" y="6233020"/>
            <a:ext cx="704675" cy="62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3910667" y="2945934"/>
            <a:ext cx="1441509" cy="963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686939" y="1889737"/>
            <a:ext cx="4958852" cy="2936150"/>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Who Were the Celts?</a:t>
            </a:r>
          </a:p>
        </p:txBody>
      </p:sp>
      <p:sp>
        <p:nvSpPr>
          <p:cNvPr id="3" name="TextBox 2"/>
          <p:cNvSpPr txBox="1"/>
          <p:nvPr/>
        </p:nvSpPr>
        <p:spPr>
          <a:xfrm>
            <a:off x="796955" y="2068229"/>
            <a:ext cx="4670750" cy="646331"/>
          </a:xfrm>
          <a:prstGeom prst="rect">
            <a:avLst/>
          </a:prstGeom>
          <a:noFill/>
        </p:spPr>
        <p:txBody>
          <a:bodyPr wrap="square" rtlCol="0">
            <a:spAutoFit/>
          </a:bodyPr>
          <a:lstStyle/>
          <a:p>
            <a:pPr algn="just"/>
            <a:r>
              <a:rPr lang="en-GB" dirty="0"/>
              <a:t>The Celts were groups of people who lived in Europe during the Iron Age (800 BC-AD).</a:t>
            </a:r>
          </a:p>
        </p:txBody>
      </p:sp>
      <p:sp>
        <p:nvSpPr>
          <p:cNvPr id="4" name="TextBox 3"/>
          <p:cNvSpPr txBox="1"/>
          <p:nvPr/>
        </p:nvSpPr>
        <p:spPr>
          <a:xfrm>
            <a:off x="796955" y="2851341"/>
            <a:ext cx="4670750" cy="2031325"/>
          </a:xfrm>
          <a:prstGeom prst="rect">
            <a:avLst/>
          </a:prstGeom>
          <a:noFill/>
        </p:spPr>
        <p:txBody>
          <a:bodyPr wrap="square" rtlCol="0">
            <a:spAutoFit/>
          </a:bodyPr>
          <a:lstStyle/>
          <a:p>
            <a:pPr algn="just">
              <a:spcBef>
                <a:spcPct val="0"/>
              </a:spcBef>
            </a:pPr>
            <a:r>
              <a:rPr lang="en-GB" altLang="en-US" dirty="0"/>
              <a:t>The Iron Age was the period of time when iron replaced bronze in the making of tools and weapons. It was discovered that iron could be produced from iron ore in a process called smelting. Iron was harder than bronze so made better objects.  </a:t>
            </a:r>
          </a:p>
          <a:p>
            <a:pPr algn="just"/>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6726" y="1750038"/>
            <a:ext cx="1629959" cy="3992678"/>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0372" y="1750036"/>
            <a:ext cx="759172" cy="3992680"/>
          </a:xfrm>
          <a:prstGeom prst="rect">
            <a:avLst/>
          </a:prstGeom>
        </p:spPr>
      </p:pic>
      <p:sp>
        <p:nvSpPr>
          <p:cNvPr id="8" name="Rectangle 7">
            <a:hlinkClick r:id="rId4"/>
          </p:cNvPr>
          <p:cNvSpPr/>
          <p:nvPr/>
        </p:nvSpPr>
        <p:spPr>
          <a:xfrm>
            <a:off x="8439324" y="6560190"/>
            <a:ext cx="704675" cy="297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333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3531765" y="4412608"/>
            <a:ext cx="5038518" cy="822121"/>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flipV="1">
            <a:off x="3473042" y="2657845"/>
            <a:ext cx="5106189" cy="1343704"/>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flipV="1">
            <a:off x="716687" y="1400961"/>
            <a:ext cx="7883557" cy="106654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Who Were the Celts?</a:t>
            </a:r>
          </a:p>
        </p:txBody>
      </p:sp>
      <p:sp>
        <p:nvSpPr>
          <p:cNvPr id="3" name="TextBox 2"/>
          <p:cNvSpPr txBox="1"/>
          <p:nvPr/>
        </p:nvSpPr>
        <p:spPr>
          <a:xfrm>
            <a:off x="716687" y="1473201"/>
            <a:ext cx="7806527" cy="1200329"/>
          </a:xfrm>
          <a:prstGeom prst="rect">
            <a:avLst/>
          </a:prstGeom>
          <a:noFill/>
        </p:spPr>
        <p:txBody>
          <a:bodyPr wrap="square" rtlCol="0">
            <a:spAutoFit/>
          </a:bodyPr>
          <a:lstStyle/>
          <a:p>
            <a:pPr algn="just">
              <a:spcBef>
                <a:spcPct val="0"/>
              </a:spcBef>
            </a:pPr>
            <a:r>
              <a:rPr lang="en-GB" altLang="en-US" dirty="0"/>
              <a:t>There were three main Celtic groups; the Gauls (in Northern mainland Europe), the Britons (in England) and the Gaels (in Ireland). Iron Age Celts lived in Britain and Ireland from 750 BC. </a:t>
            </a:r>
          </a:p>
          <a:p>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0568" y="2539747"/>
            <a:ext cx="3177741" cy="3668739"/>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94" y="2650909"/>
            <a:ext cx="2292781" cy="3568653"/>
          </a:xfrm>
          <a:prstGeom prst="rect">
            <a:avLst/>
          </a:prstGeom>
        </p:spPr>
      </p:pic>
      <p:sp>
        <p:nvSpPr>
          <p:cNvPr id="6" name="TextBox 5"/>
          <p:cNvSpPr txBox="1"/>
          <p:nvPr/>
        </p:nvSpPr>
        <p:spPr>
          <a:xfrm>
            <a:off x="4135772" y="2718021"/>
            <a:ext cx="4387442" cy="1477328"/>
          </a:xfrm>
          <a:prstGeom prst="rect">
            <a:avLst/>
          </a:prstGeom>
          <a:noFill/>
        </p:spPr>
        <p:txBody>
          <a:bodyPr wrap="square" rtlCol="0">
            <a:spAutoFit/>
          </a:bodyPr>
          <a:lstStyle/>
          <a:p>
            <a:pPr algn="just">
              <a:spcBef>
                <a:spcPct val="0"/>
              </a:spcBef>
            </a:pPr>
            <a:r>
              <a:rPr lang="en-GB" altLang="en-US" dirty="0"/>
              <a:t>Celts lived in tribes, each with their own king or queen. Celtic tribes, in what is now Britain, included the Iceni, the Cornovii and the Ordovices.</a:t>
            </a:r>
          </a:p>
          <a:p>
            <a:pPr algn="just"/>
            <a:endParaRPr lang="en-GB" dirty="0"/>
          </a:p>
        </p:txBody>
      </p:sp>
      <p:sp>
        <p:nvSpPr>
          <p:cNvPr id="7" name="TextBox 6"/>
          <p:cNvSpPr txBox="1"/>
          <p:nvPr/>
        </p:nvSpPr>
        <p:spPr>
          <a:xfrm>
            <a:off x="4068660" y="4492697"/>
            <a:ext cx="4379054" cy="923330"/>
          </a:xfrm>
          <a:prstGeom prst="rect">
            <a:avLst/>
          </a:prstGeom>
          <a:noFill/>
        </p:spPr>
        <p:txBody>
          <a:bodyPr wrap="square" rtlCol="0">
            <a:spAutoFit/>
          </a:bodyPr>
          <a:lstStyle/>
          <a:p>
            <a:pPr algn="just">
              <a:spcBef>
                <a:spcPct val="0"/>
              </a:spcBef>
            </a:pPr>
            <a:r>
              <a:rPr lang="en-GB" altLang="en-US" dirty="0"/>
              <a:t>The Celts ruled Britain until the Romans invaded in AD 43.</a:t>
            </a:r>
          </a:p>
          <a:p>
            <a:pPr algn="just"/>
            <a:endParaRPr lang="en-GB" dirty="0"/>
          </a:p>
        </p:txBody>
      </p:sp>
      <p:sp>
        <p:nvSpPr>
          <p:cNvPr id="11" name="Rectangle 10">
            <a:hlinkClick r:id="rId4"/>
          </p:cNvPr>
          <p:cNvSpPr/>
          <p:nvPr/>
        </p:nvSpPr>
        <p:spPr>
          <a:xfrm>
            <a:off x="8439324" y="6576968"/>
            <a:ext cx="704675" cy="281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365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V="1">
            <a:off x="665138" y="1364284"/>
            <a:ext cx="7821208" cy="99430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Celtic Art</a:t>
            </a:r>
          </a:p>
        </p:txBody>
      </p:sp>
      <p:sp>
        <p:nvSpPr>
          <p:cNvPr id="3" name="Rectangle 2"/>
          <p:cNvSpPr/>
          <p:nvPr/>
        </p:nvSpPr>
        <p:spPr>
          <a:xfrm>
            <a:off x="710183" y="1397840"/>
            <a:ext cx="7670419" cy="923330"/>
          </a:xfrm>
          <a:prstGeom prst="rect">
            <a:avLst/>
          </a:prstGeom>
        </p:spPr>
        <p:txBody>
          <a:bodyPr wrap="square">
            <a:spAutoFit/>
          </a:bodyPr>
          <a:lstStyle/>
          <a:p>
            <a:pPr algn="just">
              <a:spcBef>
                <a:spcPct val="0"/>
              </a:spcBef>
            </a:pPr>
            <a:r>
              <a:rPr lang="en-GB" altLang="en-US" dirty="0"/>
              <a:t>Because the Celtic people lived all over Europe, Celtic art is varied. Some of it came in the form of stone carvings, jewellery, pottery, tools and other objects.</a:t>
            </a:r>
          </a:p>
        </p:txBody>
      </p:sp>
      <p:grpSp>
        <p:nvGrpSpPr>
          <p:cNvPr id="6" name="Group 5"/>
          <p:cNvGrpSpPr/>
          <p:nvPr/>
        </p:nvGrpSpPr>
        <p:grpSpPr>
          <a:xfrm>
            <a:off x="5499578" y="2467507"/>
            <a:ext cx="3564910" cy="3810000"/>
            <a:chOff x="4761992" y="2308333"/>
            <a:chExt cx="3564910" cy="381000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5585" y="2308333"/>
              <a:ext cx="2543175" cy="3810000"/>
            </a:xfrm>
            <a:prstGeom prst="rect">
              <a:avLst/>
            </a:prstGeom>
          </p:spPr>
        </p:pic>
        <p:sp>
          <p:nvSpPr>
            <p:cNvPr id="5" name="TextBox 21"/>
            <p:cNvSpPr txBox="1">
              <a:spLocks noChangeArrowheads="1"/>
            </p:cNvSpPr>
            <p:nvPr/>
          </p:nvSpPr>
          <p:spPr bwMode="auto">
            <a:xfrm>
              <a:off x="4761992" y="5922438"/>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sz="500" b="1" dirty="0">
                  <a:solidFill>
                    <a:schemeClr val="bg1"/>
                  </a:solidFill>
                  <a:latin typeface="Tuffy-TTF" panose="020B0603060100000000" pitchFamily="34" charset="0"/>
                  <a:ea typeface="Tuffy" panose="020B0603060100000000" pitchFamily="34" charset="0"/>
                </a:rPr>
                <a:t>Image from page 379 of "The arts in early England" (1903)</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a:t>
              </a:r>
            </a:p>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Internet Archive Book Images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0" name="Group 9"/>
          <p:cNvGrpSpPr/>
          <p:nvPr/>
        </p:nvGrpSpPr>
        <p:grpSpPr>
          <a:xfrm>
            <a:off x="2793287" y="4582098"/>
            <a:ext cx="3564910" cy="1722694"/>
            <a:chOff x="3013506" y="4511122"/>
            <a:chExt cx="3564910" cy="1722694"/>
          </a:xfrm>
        </p:grpSpPr>
        <p:pic>
          <p:nvPicPr>
            <p:cNvPr id="8" name="Picture 7"/>
            <p:cNvPicPr>
              <a:picLocks noChangeAspect="1"/>
            </p:cNvPicPr>
            <p:nvPr/>
          </p:nvPicPr>
          <p:blipFill rotWithShape="1">
            <a:blip r:embed="rId4">
              <a:extLst>
                <a:ext uri="{28A0092B-C50C-407E-A947-70E740481C1C}">
                  <a14:useLocalDpi xmlns:a14="http://schemas.microsoft.com/office/drawing/2010/main"/>
                </a:ext>
              </a:extLst>
            </a:blip>
            <a:srcRect b="54831"/>
            <a:stretch/>
          </p:blipFill>
          <p:spPr>
            <a:xfrm>
              <a:off x="3547926" y="4511122"/>
              <a:ext cx="2496071" cy="1695409"/>
            </a:xfrm>
            <a:prstGeom prst="rect">
              <a:avLst/>
            </a:prstGeom>
          </p:spPr>
        </p:pic>
        <p:sp>
          <p:nvSpPr>
            <p:cNvPr id="9" name="TextBox 21"/>
            <p:cNvSpPr txBox="1">
              <a:spLocks noChangeArrowheads="1"/>
            </p:cNvSpPr>
            <p:nvPr/>
          </p:nvSpPr>
          <p:spPr bwMode="auto">
            <a:xfrm>
              <a:off x="3013506" y="6062635"/>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rPr>
                <a:t>Glasnevin Cemetery</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by William Murphy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6" name="Group 15"/>
          <p:cNvGrpSpPr/>
          <p:nvPr/>
        </p:nvGrpSpPr>
        <p:grpSpPr>
          <a:xfrm>
            <a:off x="2857196" y="2467507"/>
            <a:ext cx="3564910" cy="1911967"/>
            <a:chOff x="3099809" y="2396531"/>
            <a:chExt cx="3564910" cy="1911967"/>
          </a:xfrm>
        </p:grpSpPr>
        <p:pic>
          <p:nvPicPr>
            <p:cNvPr id="11" name="Picture 10"/>
            <p:cNvPicPr>
              <a:picLocks noChangeAspect="1"/>
            </p:cNvPicPr>
            <p:nvPr/>
          </p:nvPicPr>
          <p:blipFill rotWithShape="1">
            <a:blip r:embed="rId5">
              <a:extLst>
                <a:ext uri="{28A0092B-C50C-407E-A947-70E740481C1C}">
                  <a14:useLocalDpi xmlns:a14="http://schemas.microsoft.com/office/drawing/2010/main"/>
                </a:ext>
              </a:extLst>
            </a:blip>
            <a:srcRect r="11969"/>
            <a:stretch/>
          </p:blipFill>
          <p:spPr>
            <a:xfrm>
              <a:off x="3570320" y="2396531"/>
              <a:ext cx="2496071" cy="1892656"/>
            </a:xfrm>
            <a:prstGeom prst="rect">
              <a:avLst/>
            </a:prstGeom>
          </p:spPr>
        </p:pic>
        <p:sp>
          <p:nvSpPr>
            <p:cNvPr id="12" name="TextBox 21"/>
            <p:cNvSpPr txBox="1">
              <a:spLocks noChangeArrowheads="1"/>
            </p:cNvSpPr>
            <p:nvPr/>
          </p:nvSpPr>
          <p:spPr bwMode="auto">
            <a:xfrm>
              <a:off x="3099809" y="413731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“The Guard”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Patrimonio Nacional Galegois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7" name="Group 16"/>
          <p:cNvGrpSpPr/>
          <p:nvPr/>
        </p:nvGrpSpPr>
        <p:grpSpPr>
          <a:xfrm>
            <a:off x="177824" y="2467505"/>
            <a:ext cx="3564910" cy="3830963"/>
            <a:chOff x="420437" y="2396529"/>
            <a:chExt cx="3564910" cy="3830963"/>
          </a:xfrm>
        </p:grpSpPr>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7751" y="2396529"/>
              <a:ext cx="2543176" cy="3810001"/>
            </a:xfrm>
            <a:prstGeom prst="rect">
              <a:avLst/>
            </a:prstGeom>
          </p:spPr>
        </p:pic>
        <p:sp>
          <p:nvSpPr>
            <p:cNvPr id="14" name="TextBox 21"/>
            <p:cNvSpPr txBox="1">
              <a:spLocks noChangeArrowheads="1"/>
            </p:cNvSpPr>
            <p:nvPr/>
          </p:nvSpPr>
          <p:spPr bwMode="auto">
            <a:xfrm>
              <a:off x="420437" y="6056311"/>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“Celticy widdly-woo”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gajtalbot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9" name="Rectangle 18">
            <a:hlinkClick r:id="rId7"/>
          </p:cNvPr>
          <p:cNvSpPr/>
          <p:nvPr/>
        </p:nvSpPr>
        <p:spPr>
          <a:xfrm>
            <a:off x="8439324" y="6610524"/>
            <a:ext cx="704675" cy="247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106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7926" y="1876771"/>
            <a:ext cx="5270839" cy="3190179"/>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588225"/>
            <a:ext cx="9183759" cy="994306"/>
          </a:xfrm>
        </p:spPr>
        <p:txBody>
          <a:bodyPr/>
          <a:lstStyle/>
          <a:p>
            <a:pPr algn="ctr"/>
            <a:r>
              <a:rPr lang="en-GB" dirty="0">
                <a:solidFill>
                  <a:schemeClr val="tx1"/>
                </a:solidFill>
              </a:rPr>
              <a:t>How Do We Know About </a:t>
            </a:r>
            <a:br>
              <a:rPr lang="en-GB" dirty="0">
                <a:solidFill>
                  <a:schemeClr val="tx1"/>
                </a:solidFill>
              </a:rPr>
            </a:br>
            <a:r>
              <a:rPr lang="en-GB" dirty="0">
                <a:solidFill>
                  <a:schemeClr val="tx1"/>
                </a:solidFill>
              </a:rPr>
              <a:t>Celtic Art?</a:t>
            </a:r>
          </a:p>
        </p:txBody>
      </p:sp>
      <p:sp>
        <p:nvSpPr>
          <p:cNvPr id="3" name="Rectangle 2"/>
          <p:cNvSpPr/>
          <p:nvPr/>
        </p:nvSpPr>
        <p:spPr>
          <a:xfrm>
            <a:off x="635994" y="3417508"/>
            <a:ext cx="4978685" cy="1477328"/>
          </a:xfrm>
          <a:prstGeom prst="rect">
            <a:avLst/>
          </a:prstGeom>
        </p:spPr>
        <p:txBody>
          <a:bodyPr wrap="square">
            <a:spAutoFit/>
          </a:bodyPr>
          <a:lstStyle/>
          <a:p>
            <a:pPr algn="just">
              <a:spcBef>
                <a:spcPct val="0"/>
              </a:spcBef>
            </a:pPr>
            <a:r>
              <a:rPr lang="en-GB" altLang="en-US" dirty="0"/>
              <a:t>Lots of Celtic art was discovered at Newgrange in Ireland. Newgrange is a passage tomb built over 5000 years ago. Archaeologists started excavating the site in the 1970s. Many different examples of rock art have been discovered.</a:t>
            </a:r>
          </a:p>
        </p:txBody>
      </p:sp>
      <p:grpSp>
        <p:nvGrpSpPr>
          <p:cNvPr id="6" name="Group 5"/>
          <p:cNvGrpSpPr/>
          <p:nvPr/>
        </p:nvGrpSpPr>
        <p:grpSpPr>
          <a:xfrm>
            <a:off x="5306353" y="1876772"/>
            <a:ext cx="3564910" cy="1310488"/>
            <a:chOff x="5306353" y="2173574"/>
            <a:chExt cx="3564910" cy="1310488"/>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27354"/>
            <a:stretch/>
          </p:blipFill>
          <p:spPr>
            <a:xfrm>
              <a:off x="5908260" y="2173574"/>
              <a:ext cx="2361097" cy="1286424"/>
            </a:xfrm>
            <a:prstGeom prst="rect">
              <a:avLst/>
            </a:prstGeom>
          </p:spPr>
        </p:pic>
        <p:sp>
          <p:nvSpPr>
            <p:cNvPr id="5" name="TextBox 21"/>
            <p:cNvSpPr txBox="1">
              <a:spLocks noChangeArrowheads="1"/>
            </p:cNvSpPr>
            <p:nvPr/>
          </p:nvSpPr>
          <p:spPr bwMode="auto">
            <a:xfrm>
              <a:off x="5306353" y="3312881"/>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“Newgrange”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Sean MacEntee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9" name="Group 8"/>
          <p:cNvGrpSpPr/>
          <p:nvPr/>
        </p:nvGrpSpPr>
        <p:grpSpPr>
          <a:xfrm>
            <a:off x="5361854" y="3346067"/>
            <a:ext cx="3564910" cy="1247544"/>
            <a:chOff x="5363281" y="3860223"/>
            <a:chExt cx="3564910" cy="1247544"/>
          </a:xfrm>
        </p:grpSpPr>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t="16579" b="14330"/>
            <a:stretch/>
          </p:blipFill>
          <p:spPr>
            <a:xfrm>
              <a:off x="5908260" y="3860223"/>
              <a:ext cx="2361097" cy="1223480"/>
            </a:xfrm>
            <a:prstGeom prst="rect">
              <a:avLst/>
            </a:prstGeom>
          </p:spPr>
        </p:pic>
        <p:sp>
          <p:nvSpPr>
            <p:cNvPr id="8" name="TextBox 21"/>
            <p:cNvSpPr txBox="1">
              <a:spLocks noChangeArrowheads="1"/>
            </p:cNvSpPr>
            <p:nvPr/>
          </p:nvSpPr>
          <p:spPr bwMode="auto">
            <a:xfrm>
              <a:off x="5363281" y="4936586"/>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“Newgrange”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Sean MacEntee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2" name="Group 11"/>
          <p:cNvGrpSpPr/>
          <p:nvPr/>
        </p:nvGrpSpPr>
        <p:grpSpPr>
          <a:xfrm>
            <a:off x="5391350" y="4749217"/>
            <a:ext cx="3564910" cy="1428576"/>
            <a:chOff x="5391350" y="4845082"/>
            <a:chExt cx="3564910" cy="1428576"/>
          </a:xfrm>
        </p:grpSpPr>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b="10119"/>
            <a:stretch/>
          </p:blipFill>
          <p:spPr>
            <a:xfrm>
              <a:off x="5908260" y="4845082"/>
              <a:ext cx="2361097" cy="1416543"/>
            </a:xfrm>
            <a:prstGeom prst="rect">
              <a:avLst/>
            </a:prstGeom>
          </p:spPr>
        </p:pic>
        <p:sp>
          <p:nvSpPr>
            <p:cNvPr id="11" name="TextBox 21"/>
            <p:cNvSpPr txBox="1">
              <a:spLocks noChangeArrowheads="1"/>
            </p:cNvSpPr>
            <p:nvPr/>
          </p:nvSpPr>
          <p:spPr bwMode="auto">
            <a:xfrm>
              <a:off x="5391350" y="610247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“Newgrange”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Regan Buker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3" name="Rectangle 12"/>
          <p:cNvSpPr/>
          <p:nvPr/>
        </p:nvSpPr>
        <p:spPr>
          <a:xfrm>
            <a:off x="635994" y="1920230"/>
            <a:ext cx="4978685" cy="1477328"/>
          </a:xfrm>
          <a:prstGeom prst="rect">
            <a:avLst/>
          </a:prstGeom>
        </p:spPr>
        <p:txBody>
          <a:bodyPr wrap="square">
            <a:spAutoFit/>
          </a:bodyPr>
          <a:lstStyle/>
          <a:p>
            <a:pPr algn="just">
              <a:spcBef>
                <a:spcPct val="0"/>
              </a:spcBef>
            </a:pPr>
            <a:r>
              <a:rPr lang="en-GB" altLang="en-US" dirty="0"/>
              <a:t>There are only very limited records from the Celtic period so our knowledge of Celtic art comes from archaeology. This is the study of history through excavating sites and studying artefacts and other remains.</a:t>
            </a:r>
          </a:p>
        </p:txBody>
      </p:sp>
      <p:sp>
        <p:nvSpPr>
          <p:cNvPr id="16" name="Rectangle 15">
            <a:hlinkClick r:id="rId6"/>
          </p:cNvPr>
          <p:cNvSpPr/>
          <p:nvPr/>
        </p:nvSpPr>
        <p:spPr>
          <a:xfrm>
            <a:off x="8439324" y="6627302"/>
            <a:ext cx="704675" cy="23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777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3824" y="1754382"/>
            <a:ext cx="7975265" cy="1609604"/>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0" y="588225"/>
            <a:ext cx="9183759" cy="994306"/>
          </a:xfrm>
        </p:spPr>
        <p:txBody>
          <a:bodyPr/>
          <a:lstStyle/>
          <a:p>
            <a:pPr algn="ctr"/>
            <a:r>
              <a:rPr lang="en-GB" dirty="0">
                <a:solidFill>
                  <a:schemeClr val="tx1"/>
                </a:solidFill>
              </a:rPr>
              <a:t>How Do We Know About </a:t>
            </a:r>
            <a:br>
              <a:rPr lang="en-GB" dirty="0">
                <a:solidFill>
                  <a:schemeClr val="tx1"/>
                </a:solidFill>
              </a:rPr>
            </a:br>
            <a:r>
              <a:rPr lang="en-GB" dirty="0">
                <a:solidFill>
                  <a:schemeClr val="tx1"/>
                </a:solidFill>
              </a:rPr>
              <a:t>Celtic Art?</a:t>
            </a:r>
          </a:p>
        </p:txBody>
      </p:sp>
      <p:grpSp>
        <p:nvGrpSpPr>
          <p:cNvPr id="7" name="Group 6"/>
          <p:cNvGrpSpPr/>
          <p:nvPr/>
        </p:nvGrpSpPr>
        <p:grpSpPr>
          <a:xfrm>
            <a:off x="4438107" y="3067840"/>
            <a:ext cx="4093497" cy="3070123"/>
            <a:chOff x="4299311" y="2372032"/>
            <a:chExt cx="4093497" cy="3070123"/>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99311" y="2372032"/>
              <a:ext cx="4093497" cy="3070123"/>
            </a:xfrm>
            <a:prstGeom prst="rect">
              <a:avLst/>
            </a:prstGeom>
          </p:spPr>
        </p:pic>
        <p:sp>
          <p:nvSpPr>
            <p:cNvPr id="6" name="TextBox 21"/>
            <p:cNvSpPr txBox="1">
              <a:spLocks noChangeArrowheads="1"/>
            </p:cNvSpPr>
            <p:nvPr/>
          </p:nvSpPr>
          <p:spPr bwMode="auto">
            <a:xfrm>
              <a:off x="4552572" y="5270974"/>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“The Winchester Hoard”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Portable Antiquities Scheme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8" name="Rectangle 7"/>
          <p:cNvSpPr/>
          <p:nvPr/>
        </p:nvSpPr>
        <p:spPr>
          <a:xfrm>
            <a:off x="630057" y="1804716"/>
            <a:ext cx="7859602" cy="1477328"/>
          </a:xfrm>
          <a:prstGeom prst="rect">
            <a:avLst/>
          </a:prstGeom>
        </p:spPr>
        <p:txBody>
          <a:bodyPr wrap="square">
            <a:spAutoFit/>
          </a:bodyPr>
          <a:lstStyle/>
          <a:p>
            <a:pPr algn="just">
              <a:spcBef>
                <a:spcPct val="0"/>
              </a:spcBef>
            </a:pPr>
            <a:r>
              <a:rPr lang="en-GB" altLang="en-US" dirty="0"/>
              <a:t>The Winchester Hoard is a collection of gold from around 75 BC to 25 BC. It was found in a farmer’s field near Winchester. There were brooches, bracelets and necklaces. The Winchester Hoard was found by a man whose hobby was searching for things with a metal detector. The items are now on display at the British Museum. </a:t>
            </a:r>
          </a:p>
        </p:txBody>
      </p:sp>
      <p:sp>
        <p:nvSpPr>
          <p:cNvPr id="10" name="Rectangle 9">
            <a:hlinkClick r:id="rId4"/>
          </p:cNvPr>
          <p:cNvSpPr/>
          <p:nvPr/>
        </p:nvSpPr>
        <p:spPr>
          <a:xfrm>
            <a:off x="8439324" y="6618914"/>
            <a:ext cx="704675"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31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71643" y="1961149"/>
            <a:ext cx="8033905" cy="107566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a:spLocks noGrp="1"/>
          </p:cNvSpPr>
          <p:nvPr>
            <p:ph type="title"/>
          </p:nvPr>
        </p:nvSpPr>
        <p:spPr>
          <a:xfrm>
            <a:off x="0" y="588225"/>
            <a:ext cx="9183759" cy="994306"/>
          </a:xfrm>
        </p:spPr>
        <p:txBody>
          <a:bodyPr/>
          <a:lstStyle/>
          <a:p>
            <a:pPr algn="ctr"/>
            <a:r>
              <a:rPr lang="en-GB" dirty="0">
                <a:solidFill>
                  <a:schemeClr val="tx1"/>
                </a:solidFill>
              </a:rPr>
              <a:t>How Do We Know About </a:t>
            </a:r>
            <a:br>
              <a:rPr lang="en-GB" dirty="0">
                <a:solidFill>
                  <a:schemeClr val="tx1"/>
                </a:solidFill>
              </a:rPr>
            </a:br>
            <a:r>
              <a:rPr lang="en-GB" dirty="0">
                <a:solidFill>
                  <a:schemeClr val="tx1"/>
                </a:solidFill>
              </a:rPr>
              <a:t>Celtic Art?</a:t>
            </a:r>
          </a:p>
        </p:txBody>
      </p:sp>
      <p:sp>
        <p:nvSpPr>
          <p:cNvPr id="4" name="Rectangle 3"/>
          <p:cNvSpPr/>
          <p:nvPr/>
        </p:nvSpPr>
        <p:spPr>
          <a:xfrm>
            <a:off x="645952" y="2036650"/>
            <a:ext cx="7835318" cy="923330"/>
          </a:xfrm>
          <a:prstGeom prst="rect">
            <a:avLst/>
          </a:prstGeom>
        </p:spPr>
        <p:txBody>
          <a:bodyPr wrap="square">
            <a:spAutoFit/>
          </a:bodyPr>
          <a:lstStyle/>
          <a:p>
            <a:pPr algn="just">
              <a:spcBef>
                <a:spcPct val="0"/>
              </a:spcBef>
            </a:pPr>
            <a:r>
              <a:rPr lang="en-GB" altLang="en-US" dirty="0"/>
              <a:t>In 1950, a farmer was ploughing a field in Snettisham, Norfolk. He uncovered some gold. Over many years, the site was excavated and Celtic jewellery made from gold and other precious metals was found.  </a:t>
            </a:r>
          </a:p>
        </p:txBody>
      </p:sp>
      <p:grpSp>
        <p:nvGrpSpPr>
          <p:cNvPr id="9" name="Group 8"/>
          <p:cNvGrpSpPr/>
          <p:nvPr/>
        </p:nvGrpSpPr>
        <p:grpSpPr>
          <a:xfrm>
            <a:off x="0" y="3284027"/>
            <a:ext cx="3564910" cy="2194257"/>
            <a:chOff x="279731" y="2866341"/>
            <a:chExt cx="3564910" cy="2194257"/>
          </a:xfrm>
        </p:grpSpPr>
        <p:pic>
          <p:nvPicPr>
            <p:cNvPr id="7" name="Picture 6"/>
            <p:cNvPicPr>
              <a:picLocks noChangeAspect="1"/>
            </p:cNvPicPr>
            <p:nvPr/>
          </p:nvPicPr>
          <p:blipFill rotWithShape="1">
            <a:blip r:embed="rId2">
              <a:extLst>
                <a:ext uri="{28A0092B-C50C-407E-A947-70E740481C1C}">
                  <a14:useLocalDpi xmlns:a14="http://schemas.microsoft.com/office/drawing/2010/main"/>
                </a:ext>
              </a:extLst>
            </a:blip>
            <a:srcRect l="17490" r="19106" b="13493"/>
            <a:stretch/>
          </p:blipFill>
          <p:spPr>
            <a:xfrm>
              <a:off x="851375" y="2866341"/>
              <a:ext cx="2419350" cy="2186793"/>
            </a:xfrm>
            <a:prstGeom prst="rect">
              <a:avLst/>
            </a:prstGeom>
          </p:spPr>
        </p:pic>
        <p:sp>
          <p:nvSpPr>
            <p:cNvPr id="8" name="TextBox 21"/>
            <p:cNvSpPr txBox="1">
              <a:spLocks noChangeArrowheads="1"/>
            </p:cNvSpPr>
            <p:nvPr/>
          </p:nvSpPr>
          <p:spPr bwMode="auto">
            <a:xfrm>
              <a:off x="279731" y="488941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“The Snettisham Hoard”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Portable Antiquities Scheme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3" name="Group 12"/>
          <p:cNvGrpSpPr/>
          <p:nvPr/>
        </p:nvGrpSpPr>
        <p:grpSpPr>
          <a:xfrm>
            <a:off x="2148916" y="3276302"/>
            <a:ext cx="3564910" cy="2194257"/>
            <a:chOff x="2571673" y="2960345"/>
            <a:chExt cx="3564910" cy="2194257"/>
          </a:xfrm>
        </p:grpSpPr>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1742" r="2684"/>
            <a:stretch/>
          </p:blipFill>
          <p:spPr>
            <a:xfrm>
              <a:off x="3480955" y="2960345"/>
              <a:ext cx="1724890" cy="2194257"/>
            </a:xfrm>
            <a:prstGeom prst="rect">
              <a:avLst/>
            </a:prstGeom>
          </p:spPr>
        </p:pic>
        <p:sp>
          <p:nvSpPr>
            <p:cNvPr id="11" name="TextBox 21"/>
            <p:cNvSpPr txBox="1">
              <a:spLocks noChangeArrowheads="1"/>
            </p:cNvSpPr>
            <p:nvPr/>
          </p:nvSpPr>
          <p:spPr bwMode="auto">
            <a:xfrm>
              <a:off x="2571673" y="496556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latin typeface="Tuffy-TTF" panose="020B0603060100000000" pitchFamily="34" charset="0"/>
                  <a:ea typeface="Tuffy" panose="020B0603060100000000" pitchFamily="34" charset="0"/>
                  <a:cs typeface="Arial" panose="020B0604020202020204" pitchFamily="34" charset="0"/>
                </a:rPr>
                <a:t>“Number 46: The Sedgeford torc terminal”</a:t>
              </a:r>
            </a:p>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 by Portable Antiquities Scheme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grpSp>
        <p:nvGrpSpPr>
          <p:cNvPr id="15" name="Group 14"/>
          <p:cNvGrpSpPr/>
          <p:nvPr/>
        </p:nvGrpSpPr>
        <p:grpSpPr>
          <a:xfrm>
            <a:off x="4843173" y="3284027"/>
            <a:ext cx="3818728" cy="2190474"/>
            <a:chOff x="4843029" y="2968734"/>
            <a:chExt cx="3818728" cy="2190474"/>
          </a:xfrm>
        </p:grpSpPr>
        <p:pic>
          <p:nvPicPr>
            <p:cNvPr id="12" name="Picture 11"/>
            <p:cNvPicPr>
              <a:picLocks noChangeAspect="1"/>
            </p:cNvPicPr>
            <p:nvPr/>
          </p:nvPicPr>
          <p:blipFill rotWithShape="1">
            <a:blip r:embed="rId5">
              <a:extLst>
                <a:ext uri="{28A0092B-C50C-407E-A947-70E740481C1C}">
                  <a14:useLocalDpi xmlns:a14="http://schemas.microsoft.com/office/drawing/2010/main"/>
                </a:ext>
              </a:extLst>
            </a:blip>
            <a:srcRect l="3214" t="357" r="3064" b="27292"/>
            <a:stretch/>
          </p:blipFill>
          <p:spPr>
            <a:xfrm>
              <a:off x="4843029" y="2968734"/>
              <a:ext cx="3762375" cy="2178403"/>
            </a:xfrm>
            <a:prstGeom prst="rect">
              <a:avLst/>
            </a:prstGeom>
          </p:spPr>
        </p:pic>
        <p:sp>
          <p:nvSpPr>
            <p:cNvPr id="14" name="TextBox 21"/>
            <p:cNvSpPr txBox="1">
              <a:spLocks noChangeArrowheads="1"/>
            </p:cNvSpPr>
            <p:nvPr/>
          </p:nvSpPr>
          <p:spPr bwMode="auto">
            <a:xfrm>
              <a:off x="5096847" y="4988027"/>
              <a:ext cx="3564910" cy="17118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“The Snettisham Hoard” </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by Portable Antiquities Scheme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7" name="Rectangle 16">
            <a:hlinkClick r:id="rId6"/>
          </p:cNvPr>
          <p:cNvSpPr/>
          <p:nvPr/>
        </p:nvSpPr>
        <p:spPr>
          <a:xfrm>
            <a:off x="8439324" y="6576968"/>
            <a:ext cx="704675" cy="281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760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3673" y="1543813"/>
            <a:ext cx="7879156" cy="2466125"/>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Tri-Spirals</a:t>
            </a:r>
          </a:p>
        </p:txBody>
      </p:sp>
      <p:sp>
        <p:nvSpPr>
          <p:cNvPr id="3" name="Rectangle 2"/>
          <p:cNvSpPr/>
          <p:nvPr/>
        </p:nvSpPr>
        <p:spPr>
          <a:xfrm>
            <a:off x="617043" y="1666148"/>
            <a:ext cx="8060230" cy="646331"/>
          </a:xfrm>
          <a:prstGeom prst="rect">
            <a:avLst/>
          </a:prstGeom>
        </p:spPr>
        <p:txBody>
          <a:bodyPr wrap="square">
            <a:spAutoFit/>
          </a:bodyPr>
          <a:lstStyle/>
          <a:p>
            <a:pPr>
              <a:buFont typeface="Arial" panose="020B0604020202020204" pitchFamily="34" charset="0"/>
              <a:buNone/>
            </a:pPr>
            <a:r>
              <a:rPr lang="en-GB" altLang="en-US" dirty="0"/>
              <a:t>Tri-spirals, sometimes called triskele, were an important part of Celtic art. </a:t>
            </a:r>
            <a:r>
              <a:rPr lang="en-GB" altLang="en-US"/>
              <a:t>They </a:t>
            </a:r>
            <a:r>
              <a:rPr lang="en-GB" altLang="en-US" dirty="0"/>
              <a:t>could be found on shields, cups and carved into stone.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0360" y="3324181"/>
            <a:ext cx="3445783" cy="2959309"/>
          </a:xfrm>
          <a:prstGeom prst="rect">
            <a:avLst/>
          </a:prstGeom>
        </p:spPr>
      </p:pic>
      <p:sp>
        <p:nvSpPr>
          <p:cNvPr id="5" name="Rectangle 4"/>
          <p:cNvSpPr/>
          <p:nvPr/>
        </p:nvSpPr>
        <p:spPr>
          <a:xfrm>
            <a:off x="617043" y="2400851"/>
            <a:ext cx="7666878" cy="923330"/>
          </a:xfrm>
          <a:prstGeom prst="rect">
            <a:avLst/>
          </a:prstGeom>
        </p:spPr>
        <p:txBody>
          <a:bodyPr wrap="square">
            <a:spAutoFit/>
          </a:bodyPr>
          <a:lstStyle/>
          <a:p>
            <a:pPr algn="just">
              <a:buFont typeface="Arial" panose="020B0604020202020204" pitchFamily="34" charset="0"/>
              <a:buNone/>
            </a:pPr>
            <a:r>
              <a:rPr lang="en-GB" altLang="en-US" dirty="0"/>
              <a:t>It is uncertain what the tri-spirals represented. They may have symbolised the cycles of life such as birth, death and rebirth or even the sun, air and water.</a:t>
            </a:r>
          </a:p>
        </p:txBody>
      </p:sp>
      <p:sp>
        <p:nvSpPr>
          <p:cNvPr id="7" name="Rectangle 6">
            <a:hlinkClick r:id="rId3"/>
          </p:cNvPr>
          <p:cNvSpPr/>
          <p:nvPr/>
        </p:nvSpPr>
        <p:spPr>
          <a:xfrm>
            <a:off x="8439324" y="6669248"/>
            <a:ext cx="704675" cy="188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291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7228" y="1699704"/>
            <a:ext cx="5268288" cy="1685267"/>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Knots</a:t>
            </a:r>
          </a:p>
        </p:txBody>
      </p:sp>
      <p:sp>
        <p:nvSpPr>
          <p:cNvPr id="3" name="Rectangle 2"/>
          <p:cNvSpPr/>
          <p:nvPr/>
        </p:nvSpPr>
        <p:spPr>
          <a:xfrm>
            <a:off x="650599" y="1794880"/>
            <a:ext cx="5103966" cy="1477328"/>
          </a:xfrm>
          <a:prstGeom prst="rect">
            <a:avLst/>
          </a:prstGeom>
        </p:spPr>
        <p:txBody>
          <a:bodyPr wrap="square">
            <a:spAutoFit/>
          </a:bodyPr>
          <a:lstStyle/>
          <a:p>
            <a:pPr algn="just">
              <a:buFont typeface="Arial" panose="020B0604020202020204" pitchFamily="34" charset="0"/>
              <a:buNone/>
            </a:pPr>
            <a:r>
              <a:rPr lang="en-GB" altLang="en-US" dirty="0"/>
              <a:t>Celtic knots are usually created by endless circles or continuous designs. They are a mixture of straight lines and rounded edges. As Christianity started to spread, they were often used on crosses.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4921" y="1699704"/>
            <a:ext cx="2382778" cy="4463743"/>
          </a:xfrm>
          <a:prstGeom prst="rect">
            <a:avLst/>
          </a:prstGeom>
        </p:spPr>
      </p:pic>
      <p:sp>
        <p:nvSpPr>
          <p:cNvPr id="6" name="Rectangle 5">
            <a:hlinkClick r:id="rId3"/>
          </p:cNvPr>
          <p:cNvSpPr/>
          <p:nvPr/>
        </p:nvSpPr>
        <p:spPr>
          <a:xfrm>
            <a:off x="8439324" y="6610524"/>
            <a:ext cx="704675" cy="247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8033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156</TotalTime>
  <Words>791</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Twinkl</vt:lpstr>
      <vt:lpstr>Tuffy</vt:lpstr>
      <vt:lpstr>Tuffy-TTF</vt:lpstr>
      <vt:lpstr>Arial</vt:lpstr>
      <vt:lpstr>Calibri</vt:lpstr>
      <vt:lpstr>Office Theme</vt:lpstr>
      <vt:lpstr>PowerPoint Presentation</vt:lpstr>
      <vt:lpstr>Who Were the Celts?</vt:lpstr>
      <vt:lpstr>Who Were the Celts?</vt:lpstr>
      <vt:lpstr>Celtic Art</vt:lpstr>
      <vt:lpstr>How Do We Know About  Celtic Art?</vt:lpstr>
      <vt:lpstr>How Do We Know About  Celtic Art?</vt:lpstr>
      <vt:lpstr>How Do We Know About  Celtic Art?</vt:lpstr>
      <vt:lpstr>Tri-Spirals</vt:lpstr>
      <vt:lpstr>Knots</vt:lpstr>
      <vt:lpstr>Key Patterns</vt:lpstr>
      <vt:lpstr>Celtic Art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Were the Celts?</dc:title>
  <dc:creator>Shannon Andrews</dc:creator>
  <cp:lastModifiedBy>R Martin (Ty Gwyn Special School)</cp:lastModifiedBy>
  <cp:revision>15</cp:revision>
  <dcterms:created xsi:type="dcterms:W3CDTF">2020-02-11T15:03:08Z</dcterms:created>
  <dcterms:modified xsi:type="dcterms:W3CDTF">2021-02-02T09:46:01Z</dcterms:modified>
</cp:coreProperties>
</file>