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s://www.youtube.com/watch?v=oLaJ4jyKBU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www.youtube.com/watch?v=Z2xooz6844k&amp;list=PLwOuj-rO7Z3kSUC6yVhu0A82yqQEAn93X&amp;index=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hyperlink" Target="https://www.youtube.com/watch?v=dUXk8Nc5qQ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www.youtube.com/watch?v=gxxqdrrpgZc&amp;t=3630s" TargetMode="External"/><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title"/>
          </p:nvPr>
        </p:nvSpPr>
        <p:spPr>
          <a:xfrm>
            <a:off x="457200" y="90768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a:p>
            <a:pPr indent="0" lvl="0" marL="0" rtl="0" algn="ctr">
              <a:spcBef>
                <a:spcPts val="0"/>
              </a:spcBef>
              <a:spcAft>
                <a:spcPts val="0"/>
              </a:spcAft>
              <a:buClr>
                <a:schemeClr val="dk1"/>
              </a:buClr>
              <a:buSzPts val="4400"/>
              <a:buFont typeface="Calibri"/>
              <a:buNone/>
            </a:pPr>
            <a:r>
              <a:rPr b="1" lang="en-GB" sz="3000" u="sng"/>
              <a:t>Sensory Circuits</a:t>
            </a:r>
            <a:endParaRPr b="1" sz="3000" u="sng"/>
          </a:p>
          <a:p>
            <a:pPr indent="0" lvl="0" marL="0" rtl="0" algn="ctr">
              <a:spcBef>
                <a:spcPts val="0"/>
              </a:spcBef>
              <a:spcAft>
                <a:spcPts val="0"/>
              </a:spcAft>
              <a:buClr>
                <a:schemeClr val="dk1"/>
              </a:buClr>
              <a:buSzPts val="4400"/>
              <a:buFont typeface="Calibri"/>
              <a:buNone/>
            </a:pPr>
            <a:r>
              <a:t/>
            </a:r>
            <a:endParaRPr b="1" sz="3000" u="sng"/>
          </a:p>
          <a:p>
            <a:pPr indent="0" lvl="0" marL="0" rtl="0" algn="ctr">
              <a:spcBef>
                <a:spcPts val="0"/>
              </a:spcBef>
              <a:spcAft>
                <a:spcPts val="0"/>
              </a:spcAft>
              <a:buClr>
                <a:schemeClr val="dk1"/>
              </a:buClr>
              <a:buSzPts val="4400"/>
              <a:buFont typeface="Calibri"/>
              <a:buNone/>
            </a:pPr>
            <a:r>
              <a:rPr lang="en-GB" sz="2400"/>
              <a:t>See separate information sheet for the purpose of sensory circuits. Follow through the powerpoint with your child, encouraging them to take part in each stage. The music links are on the bottom of each slide but feel free to use different music if you wish!</a:t>
            </a:r>
            <a:endParaRPr sz="2400"/>
          </a:p>
          <a:p>
            <a:pPr indent="0" lvl="0" marL="0" rtl="0" algn="l">
              <a:spcBef>
                <a:spcPts val="0"/>
              </a:spcBef>
              <a:spcAft>
                <a:spcPts val="0"/>
              </a:spcAft>
              <a:buClr>
                <a:schemeClr val="dk1"/>
              </a:buClr>
              <a:buSzPts val="4400"/>
              <a:buFont typeface="Calibri"/>
              <a:buNone/>
            </a:pPr>
            <a:r>
              <a:t/>
            </a:r>
            <a:endParaRPr sz="3000"/>
          </a:p>
        </p:txBody>
      </p:sp>
      <p:sp>
        <p:nvSpPr>
          <p:cNvPr id="85" name="Google Shape;85;p13"/>
          <p:cNvSpPr txBox="1"/>
          <p:nvPr>
            <p:ph idx="1" type="body"/>
          </p:nvPr>
        </p:nvSpPr>
        <p:spPr>
          <a:xfrm>
            <a:off x="321525" y="3294300"/>
            <a:ext cx="8286600" cy="250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b="1" lang="en-GB"/>
              <a:t>Resources Needed:</a:t>
            </a:r>
            <a:endParaRPr b="1"/>
          </a:p>
          <a:p>
            <a:pPr indent="-292100" lvl="0" marL="342900" rtl="0" algn="l">
              <a:spcBef>
                <a:spcPts val="640"/>
              </a:spcBef>
              <a:spcAft>
                <a:spcPts val="0"/>
              </a:spcAft>
              <a:buClr>
                <a:schemeClr val="dk1"/>
              </a:buClr>
              <a:buSzPts val="2400"/>
              <a:buChar char="•"/>
            </a:pPr>
            <a:r>
              <a:rPr lang="en-GB" sz="2400"/>
              <a:t>pompoms / scarves / materials (or you could make home made pompoms with strands of tissue paper tied together)</a:t>
            </a:r>
            <a:endParaRPr sz="2400"/>
          </a:p>
          <a:p>
            <a:pPr indent="-292100" lvl="0" marL="342900" rtl="0" algn="l">
              <a:spcBef>
                <a:spcPts val="640"/>
              </a:spcBef>
              <a:spcAft>
                <a:spcPts val="0"/>
              </a:spcAft>
              <a:buClr>
                <a:schemeClr val="dk1"/>
              </a:buClr>
              <a:buSzPts val="2400"/>
              <a:buChar char="•"/>
            </a:pPr>
            <a:r>
              <a:rPr lang="en-GB" sz="2400"/>
              <a:t>balls </a:t>
            </a:r>
            <a:endParaRPr sz="2400"/>
          </a:p>
          <a:p>
            <a:pPr indent="-292100" lvl="0" marL="342900" rtl="0" algn="l">
              <a:spcBef>
                <a:spcPts val="640"/>
              </a:spcBef>
              <a:spcAft>
                <a:spcPts val="0"/>
              </a:spcAft>
              <a:buClr>
                <a:schemeClr val="dk1"/>
              </a:buClr>
              <a:buSzPts val="2400"/>
              <a:buChar char="•"/>
            </a:pPr>
            <a:r>
              <a:rPr lang="en-GB" sz="2400"/>
              <a:t>Bubbles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b="20039" l="16956" r="32175" t="20040"/>
          <a:stretch/>
        </p:blipFill>
        <p:spPr>
          <a:xfrm>
            <a:off x="3059832" y="3140915"/>
            <a:ext cx="3363027" cy="2227267"/>
          </a:xfrm>
          <a:prstGeom prst="rect">
            <a:avLst/>
          </a:prstGeom>
          <a:noFill/>
          <a:ln>
            <a:noFill/>
          </a:ln>
        </p:spPr>
      </p:pic>
      <p:sp>
        <p:nvSpPr>
          <p:cNvPr id="91" name="Google Shape;91;p14"/>
          <p:cNvSpPr txBox="1"/>
          <p:nvPr/>
        </p:nvSpPr>
        <p:spPr>
          <a:xfrm>
            <a:off x="179512" y="188640"/>
            <a:ext cx="8136904"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2800" u="sng" cap="none" strike="noStrike">
                <a:solidFill>
                  <a:schemeClr val="dk1"/>
                </a:solidFill>
                <a:latin typeface="Calibri"/>
                <a:ea typeface="Calibri"/>
                <a:cs typeface="Calibri"/>
                <a:sym typeface="Calibri"/>
              </a:rPr>
              <a:t>Action song: </a:t>
            </a:r>
            <a:endParaRPr/>
          </a:p>
          <a:p>
            <a:pPr indent="0" lvl="0" marL="0" marR="0" rtl="0" algn="l">
              <a:spcBef>
                <a:spcPts val="0"/>
              </a:spcBef>
              <a:spcAft>
                <a:spcPts val="0"/>
              </a:spcAft>
              <a:buNone/>
            </a:pPr>
            <a:r>
              <a:t/>
            </a:r>
            <a:endParaRPr b="1" sz="2800" u="sng">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Children to be supported to move the parts of their body along with the song.</a:t>
            </a:r>
            <a:endParaRPr sz="2800">
              <a:solidFill>
                <a:schemeClr val="dk1"/>
              </a:solidFill>
              <a:latin typeface="Calibri"/>
              <a:ea typeface="Calibri"/>
              <a:cs typeface="Calibri"/>
              <a:sym typeface="Calibri"/>
            </a:endParaRPr>
          </a:p>
        </p:txBody>
      </p:sp>
      <p:sp>
        <p:nvSpPr>
          <p:cNvPr id="92" name="Google Shape;92;p14"/>
          <p:cNvSpPr txBox="1"/>
          <p:nvPr/>
        </p:nvSpPr>
        <p:spPr>
          <a:xfrm>
            <a:off x="738550" y="5727550"/>
            <a:ext cx="7234800" cy="7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Calibri"/>
                <a:ea typeface="Calibri"/>
                <a:cs typeface="Calibri"/>
                <a:sym typeface="Calibri"/>
              </a:rPr>
              <a:t>Music: </a:t>
            </a:r>
            <a:r>
              <a:rPr lang="en-GB" sz="1800" u="sng">
                <a:solidFill>
                  <a:schemeClr val="hlink"/>
                </a:solidFill>
                <a:hlinkClick r:id="rId4"/>
              </a:rPr>
              <a:t>https://www.youtube.com/watch?v=oLaJ4jyKBUY</a:t>
            </a: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5"/>
          <p:cNvPicPr preferRelativeResize="0"/>
          <p:nvPr/>
        </p:nvPicPr>
        <p:blipFill rotWithShape="1">
          <a:blip r:embed="rId3">
            <a:alphaModFix/>
          </a:blip>
          <a:srcRect b="52100" l="22680" r="38681" t="14300"/>
          <a:stretch/>
        </p:blipFill>
        <p:spPr>
          <a:xfrm>
            <a:off x="1907704" y="1446312"/>
            <a:ext cx="5693133" cy="3960440"/>
          </a:xfrm>
          <a:prstGeom prst="rect">
            <a:avLst/>
          </a:prstGeom>
          <a:noFill/>
          <a:ln>
            <a:noFill/>
          </a:ln>
        </p:spPr>
      </p:pic>
      <p:sp>
        <p:nvSpPr>
          <p:cNvPr id="98" name="Google Shape;98;p15"/>
          <p:cNvSpPr txBox="1"/>
          <p:nvPr/>
        </p:nvSpPr>
        <p:spPr>
          <a:xfrm>
            <a:off x="1291841" y="5462252"/>
            <a:ext cx="7147169" cy="7441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Support your child to move / encourage your child to independently move their arms, legs and bodies.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Music: https://www.youtube.com/watch?v=fpD9kRyBn8o&amp;list=PLwOuj-rO7Z3kSUC6yVhu0A82yqQEAn93X&amp;index=2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16"/>
          <p:cNvPicPr preferRelativeResize="0"/>
          <p:nvPr/>
        </p:nvPicPr>
        <p:blipFill rotWithShape="1">
          <a:blip r:embed="rId3">
            <a:alphaModFix/>
          </a:blip>
          <a:srcRect b="52100" l="22281" r="39080" t="14300"/>
          <a:stretch/>
        </p:blipFill>
        <p:spPr>
          <a:xfrm>
            <a:off x="4427984" y="260648"/>
            <a:ext cx="4248472" cy="2955459"/>
          </a:xfrm>
          <a:prstGeom prst="rect">
            <a:avLst/>
          </a:prstGeom>
          <a:noFill/>
          <a:ln>
            <a:noFill/>
          </a:ln>
        </p:spPr>
      </p:pic>
      <p:pic>
        <p:nvPicPr>
          <p:cNvPr id="104" name="Google Shape;104;p16"/>
          <p:cNvPicPr preferRelativeResize="0"/>
          <p:nvPr/>
        </p:nvPicPr>
        <p:blipFill rotWithShape="1">
          <a:blip r:embed="rId4">
            <a:alphaModFix/>
          </a:blip>
          <a:srcRect b="18852" l="16621" r="31856" t="19444"/>
          <a:stretch/>
        </p:blipFill>
        <p:spPr>
          <a:xfrm>
            <a:off x="539552" y="3429000"/>
            <a:ext cx="4491672" cy="3024336"/>
          </a:xfrm>
          <a:prstGeom prst="rect">
            <a:avLst/>
          </a:prstGeom>
          <a:noFill/>
          <a:ln>
            <a:noFill/>
          </a:ln>
        </p:spPr>
      </p:pic>
      <p:sp>
        <p:nvSpPr>
          <p:cNvPr id="105" name="Google Shape;105;p16"/>
          <p:cNvSpPr txBox="1"/>
          <p:nvPr/>
        </p:nvSpPr>
        <p:spPr>
          <a:xfrm>
            <a:off x="666487" y="466381"/>
            <a:ext cx="29523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Children to be supported to move with the pom poms and scarves and to feel them on their body.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Alternatively you could use a variety of textured materials to move with or make pompoms using strips of tissue paper.</a:t>
            </a:r>
            <a:endParaRPr/>
          </a:p>
        </p:txBody>
      </p:sp>
      <p:sp>
        <p:nvSpPr>
          <p:cNvPr id="106" name="Google Shape;106;p16"/>
          <p:cNvSpPr txBox="1"/>
          <p:nvPr/>
        </p:nvSpPr>
        <p:spPr>
          <a:xfrm>
            <a:off x="5200025" y="4928725"/>
            <a:ext cx="3708000" cy="15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libri"/>
                <a:ea typeface="Calibri"/>
                <a:cs typeface="Calibri"/>
                <a:sym typeface="Calibri"/>
              </a:rPr>
              <a:t>Music: </a:t>
            </a:r>
            <a:r>
              <a:rPr lang="en-GB" u="sng">
                <a:solidFill>
                  <a:schemeClr val="hlink"/>
                </a:solidFill>
                <a:hlinkClick r:id="rId5"/>
              </a:rPr>
              <a:t>https://www.youtube.com/watch?v=Z2xooz6844k&amp;list=PLwOuj-rO7Z3kSUC6yVhu0A82yqQEAn93X&amp;index=3</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b="19840" l="16844" r="32287" t="19841"/>
          <a:stretch/>
        </p:blipFill>
        <p:spPr>
          <a:xfrm>
            <a:off x="4572000" y="3741034"/>
            <a:ext cx="4104456" cy="2736303"/>
          </a:xfrm>
          <a:prstGeom prst="rect">
            <a:avLst/>
          </a:prstGeom>
          <a:noFill/>
          <a:ln>
            <a:noFill/>
          </a:ln>
        </p:spPr>
      </p:pic>
      <p:pic>
        <p:nvPicPr>
          <p:cNvPr id="112" name="Google Shape;112;p17"/>
          <p:cNvPicPr preferRelativeResize="0"/>
          <p:nvPr/>
        </p:nvPicPr>
        <p:blipFill rotWithShape="1">
          <a:blip r:embed="rId4">
            <a:alphaModFix/>
          </a:blip>
          <a:srcRect b="19841" l="16733" r="31506" t="19245"/>
          <a:stretch/>
        </p:blipFill>
        <p:spPr>
          <a:xfrm>
            <a:off x="323528" y="215415"/>
            <a:ext cx="4857015" cy="3213585"/>
          </a:xfrm>
          <a:prstGeom prst="rect">
            <a:avLst/>
          </a:prstGeom>
          <a:noFill/>
          <a:ln>
            <a:noFill/>
          </a:ln>
        </p:spPr>
      </p:pic>
      <p:sp>
        <p:nvSpPr>
          <p:cNvPr id="113" name="Google Shape;113;p17"/>
          <p:cNvSpPr txBox="1"/>
          <p:nvPr/>
        </p:nvSpPr>
        <p:spPr>
          <a:xfrm>
            <a:off x="5542706" y="376818"/>
            <a:ext cx="29523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Children to be supported to explore the balls. To be supported / encouraged to throw or roll the balls.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If you have one, and appropriate, your child could also sit to bounce on an exercise ball.</a:t>
            </a:r>
            <a:endParaRPr/>
          </a:p>
        </p:txBody>
      </p:sp>
      <p:sp>
        <p:nvSpPr>
          <p:cNvPr id="114" name="Google Shape;114;p17"/>
          <p:cNvSpPr txBox="1"/>
          <p:nvPr/>
        </p:nvSpPr>
        <p:spPr>
          <a:xfrm>
            <a:off x="406950" y="4883500"/>
            <a:ext cx="3602400" cy="14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Calibri"/>
                <a:ea typeface="Calibri"/>
                <a:cs typeface="Calibri"/>
                <a:sym typeface="Calibri"/>
              </a:rPr>
              <a:t>Music: </a:t>
            </a:r>
            <a:r>
              <a:rPr lang="en-GB" sz="1800" u="sng">
                <a:solidFill>
                  <a:schemeClr val="hlink"/>
                </a:solidFill>
                <a:hlinkClick r:id="rId5"/>
              </a:rPr>
              <a:t>https://www.youtube.com/watch?v=dUXk8Nc5qQ8</a:t>
            </a:r>
            <a:endParaRPr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18"/>
          <p:cNvPicPr preferRelativeResize="0"/>
          <p:nvPr/>
        </p:nvPicPr>
        <p:blipFill rotWithShape="1">
          <a:blip r:embed="rId3">
            <a:alphaModFix/>
          </a:blip>
          <a:srcRect b="20238" l="17068" r="32287" t="19643"/>
          <a:stretch/>
        </p:blipFill>
        <p:spPr>
          <a:xfrm>
            <a:off x="3347864" y="404664"/>
            <a:ext cx="5601881" cy="4158760"/>
          </a:xfrm>
          <a:prstGeom prst="rect">
            <a:avLst/>
          </a:prstGeom>
          <a:noFill/>
          <a:ln>
            <a:noFill/>
          </a:ln>
        </p:spPr>
      </p:pic>
      <p:sp>
        <p:nvSpPr>
          <p:cNvPr id="120" name="Google Shape;120;p18"/>
          <p:cNvSpPr txBox="1"/>
          <p:nvPr/>
        </p:nvSpPr>
        <p:spPr>
          <a:xfrm>
            <a:off x="1637896" y="5589240"/>
            <a:ext cx="684076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Relax and listen to the music. You could blow bubbles or give a hand/foot massage.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Music: </a:t>
            </a:r>
            <a:r>
              <a:rPr lang="en-GB" sz="1100" u="sng">
                <a:solidFill>
                  <a:schemeClr val="hlink"/>
                </a:solidFill>
                <a:hlinkClick r:id="rId4"/>
              </a:rPr>
              <a:t>https://www.youtube.com/watch?v=gxxqdrrpgZc&amp;t=3630s</a:t>
            </a:r>
            <a:endParaRPr sz="1800">
              <a:solidFill>
                <a:schemeClr val="dk1"/>
              </a:solidFill>
              <a:latin typeface="Calibri"/>
              <a:ea typeface="Calibri"/>
              <a:cs typeface="Calibri"/>
              <a:sym typeface="Calibri"/>
            </a:endParaRPr>
          </a:p>
        </p:txBody>
      </p:sp>
      <p:pic>
        <p:nvPicPr>
          <p:cNvPr id="121" name="Google Shape;121;p18"/>
          <p:cNvPicPr preferRelativeResize="0"/>
          <p:nvPr/>
        </p:nvPicPr>
        <p:blipFill rotWithShape="1">
          <a:blip r:embed="rId5">
            <a:alphaModFix/>
          </a:blip>
          <a:srcRect b="19642" l="16733" r="32287" t="20040"/>
          <a:stretch/>
        </p:blipFill>
        <p:spPr>
          <a:xfrm>
            <a:off x="467544" y="1340768"/>
            <a:ext cx="2385737" cy="15870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