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Raleway" panose="020B0604020202020204" charset="0"/>
      <p:regular r:id="rId12"/>
      <p:bold r:id="rId13"/>
      <p:italic r:id="rId14"/>
      <p:boldItalic r:id="rId15"/>
    </p:embeddedFont>
    <p:embeddedFont>
      <p:font typeface="Source Sans Pro" panose="020B0503030403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7f45d53eed_0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7f45d53eed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7f45d53ee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7f45d53ee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f45d53ee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f45d53ee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f45d53ee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f45d53ee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f45d53ee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f45d53ee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f45d53ee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f45d53ee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7f45d53ee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7f45d53ee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7f45d53eed_0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7f45d53eed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2" name="Google Shape;12;p2"/>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1"/>
          <p:cNvSpPr txBox="1">
            <a:spLocks noGrp="1"/>
          </p:cNvSpPr>
          <p:nvPr>
            <p:ph type="title" hasCustomPrompt="1"/>
          </p:nvPr>
        </p:nvSpPr>
        <p:spPr>
          <a:xfrm>
            <a:off x="311700" y="743001"/>
            <a:ext cx="8520600" cy="20064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txBox="1">
            <a:spLocks noGrp="1"/>
          </p:cNvSpPr>
          <p:nvPr>
            <p:ph type="title"/>
          </p:nvPr>
        </p:nvSpPr>
        <p:spPr>
          <a:xfrm>
            <a:off x="485875" y="1714500"/>
            <a:ext cx="8183700" cy="78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1" name="Google Shape;21;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Google Shape;29;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6" name="Google Shape;36;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0" name="Google Shape;40;p9"/>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1" name="Google Shape;41;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2" name="Google Shape;42;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3" name="Google Shape;43;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100"/>
              <a:buNone/>
              <a:defRPr sz="2100"/>
            </a:lvl1pPr>
          </a:lstStyle>
          <a:p>
            <a:endParaRPr/>
          </a:p>
        </p:txBody>
      </p:sp>
      <p:sp>
        <p:nvSpPr>
          <p:cNvPr id="46" name="Google Shape;46;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lzvrEfyL2Y&amp;list=RDmVhh0oATqBI&amp;index=3"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sXANrP1738A"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s://www.youtube.com/watch?v=f77SKdyn-1Y&amp;t=249s" TargetMode="External"/><Relationship Id="rId4" Type="http://schemas.openxmlformats.org/officeDocument/2006/relationships/hyperlink" Target="https://www.youtube.com/watch?v=dpndP-cBE60"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UN6O1i7qmV0"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hyperlink" Target="https://www.youtube.com/watch?v=DGIXT7ce3vQ&amp;t=85s" TargetMode="External"/><Relationship Id="rId4" Type="http://schemas.openxmlformats.org/officeDocument/2006/relationships/hyperlink" Target="https://www.youtube.com/watch?v=HfrvPOmXFO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373333" y="128400"/>
            <a:ext cx="8520600" cy="205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S</a:t>
            </a:r>
            <a:r>
              <a:rPr lang="en-GB" dirty="0" err="1"/>
              <a:t>ummer</a:t>
            </a:r>
            <a:r>
              <a:rPr lang="en" dirty="0"/>
              <a:t> sensology</a:t>
            </a:r>
            <a:endParaRPr dirty="0"/>
          </a:p>
        </p:txBody>
      </p:sp>
      <p:sp>
        <p:nvSpPr>
          <p:cNvPr id="59" name="Google Shape;59;p13"/>
          <p:cNvSpPr txBox="1">
            <a:spLocks noGrp="1"/>
          </p:cNvSpPr>
          <p:nvPr>
            <p:ph type="subTitle" idx="1"/>
          </p:nvPr>
        </p:nvSpPr>
        <p:spPr>
          <a:xfrm>
            <a:off x="311700" y="2735550"/>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000000"/>
                </a:solidFill>
              </a:rPr>
              <a:t>The purpose of sensology is to develop body and sensory awareness. It should be a relaxing session in a quiet environment. Lighting can be low (if suitable) and any sensory lights can be turned on. Your child can either lie down or sit, depending on which they find more relaxing. Shared eye contact is encouraged during these sessions and if your child does not want to touch/taste/smell etc any of the resources then that is absolutely fine! Move steadily through the powerpoint, giving your child time to explore the resources and give reactions - encourage them to express their likes and dislikes for the things they explore. Relaxing music can be played on low in the background.</a:t>
            </a:r>
            <a:endParaRPr sz="1400">
              <a:solidFill>
                <a:srgbClr val="000000"/>
              </a:solidFill>
            </a:endParaRPr>
          </a:p>
          <a:p>
            <a:pPr marL="0" lvl="0" indent="0" algn="l" rtl="0">
              <a:spcBef>
                <a:spcPts val="0"/>
              </a:spcBef>
              <a:spcAft>
                <a:spcPts val="0"/>
              </a:spcAft>
              <a:buNone/>
            </a:pPr>
            <a:endParaRPr sz="1400">
              <a:solidFill>
                <a:srgbClr val="000000"/>
              </a:solidFill>
            </a:endParaRPr>
          </a:p>
          <a:p>
            <a:pPr marL="0" lvl="0" indent="0" algn="l" rtl="0">
              <a:spcBef>
                <a:spcPts val="0"/>
              </a:spcBef>
              <a:spcAft>
                <a:spcPts val="0"/>
              </a:spcAft>
              <a:buClr>
                <a:schemeClr val="dk1"/>
              </a:buClr>
              <a:buSzPts val="1100"/>
              <a:buFont typeface="Arial"/>
              <a:buNone/>
            </a:pPr>
            <a:r>
              <a:rPr lang="en" sz="1400">
                <a:solidFill>
                  <a:srgbClr val="000000"/>
                </a:solidFill>
              </a:rPr>
              <a:t>The powerpoint is designed to give information to you and so there is no need for your child to be positioned so that they can see it. I’ve put a list of resources  if you just wanted to print that part out and ignore the powerpoint.</a:t>
            </a:r>
            <a:endParaRPr sz="14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ctrTitle"/>
          </p:nvPr>
        </p:nvSpPr>
        <p:spPr>
          <a:xfrm>
            <a:off x="411925" y="308100"/>
            <a:ext cx="8183700" cy="46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u="sng"/>
              <a:t>Resources</a:t>
            </a:r>
            <a:endParaRPr sz="2400" u="sng"/>
          </a:p>
        </p:txBody>
      </p:sp>
      <p:sp>
        <p:nvSpPr>
          <p:cNvPr id="65" name="Google Shape;65;p14"/>
          <p:cNvSpPr txBox="1">
            <a:spLocks noGrp="1"/>
          </p:cNvSpPr>
          <p:nvPr>
            <p:ph type="subTitle" idx="1"/>
          </p:nvPr>
        </p:nvSpPr>
        <p:spPr>
          <a:xfrm>
            <a:off x="356925" y="1405500"/>
            <a:ext cx="8183700" cy="861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000000"/>
                </a:solidFill>
              </a:rPr>
              <a:t>Say hello:</a:t>
            </a:r>
            <a:r>
              <a:rPr lang="en" dirty="0">
                <a:solidFill>
                  <a:srgbClr val="000000"/>
                </a:solidFill>
              </a:rPr>
              <a:t> Mirror</a:t>
            </a:r>
            <a:endParaRPr dirty="0">
              <a:solidFill>
                <a:srgbClr val="000000"/>
              </a:solidFill>
            </a:endParaRPr>
          </a:p>
          <a:p>
            <a:pPr marL="0" lvl="0" indent="0" algn="l" rtl="0">
              <a:spcBef>
                <a:spcPts val="0"/>
              </a:spcBef>
              <a:spcAft>
                <a:spcPts val="0"/>
              </a:spcAft>
              <a:buNone/>
            </a:pPr>
            <a:r>
              <a:rPr lang="en" b="1" dirty="0">
                <a:solidFill>
                  <a:srgbClr val="000000"/>
                </a:solidFill>
              </a:rPr>
              <a:t>Touch</a:t>
            </a:r>
            <a:r>
              <a:rPr lang="en" dirty="0">
                <a:solidFill>
                  <a:srgbClr val="000000"/>
                </a:solidFill>
              </a:rPr>
              <a:t>: </a:t>
            </a:r>
            <a:r>
              <a:rPr lang="en-GB" dirty="0">
                <a:solidFill>
                  <a:srgbClr val="000000"/>
                </a:solidFill>
              </a:rPr>
              <a:t>Sand and water</a:t>
            </a:r>
            <a:endParaRPr dirty="0">
              <a:solidFill>
                <a:srgbClr val="000000"/>
              </a:solidFill>
            </a:endParaRPr>
          </a:p>
          <a:p>
            <a:pPr marL="0" lvl="0" indent="0" algn="l" rtl="0">
              <a:spcBef>
                <a:spcPts val="0"/>
              </a:spcBef>
              <a:spcAft>
                <a:spcPts val="0"/>
              </a:spcAft>
              <a:buNone/>
            </a:pPr>
            <a:r>
              <a:rPr lang="en" b="1" dirty="0">
                <a:solidFill>
                  <a:srgbClr val="000000"/>
                </a:solidFill>
              </a:rPr>
              <a:t>Smell: </a:t>
            </a:r>
            <a:r>
              <a:rPr lang="en-GB" dirty="0" err="1">
                <a:solidFill>
                  <a:srgbClr val="000000"/>
                </a:solidFill>
              </a:rPr>
              <a:t>Suncream</a:t>
            </a:r>
            <a:r>
              <a:rPr lang="en-GB" dirty="0">
                <a:solidFill>
                  <a:srgbClr val="000000"/>
                </a:solidFill>
              </a:rPr>
              <a:t> and vinegar</a:t>
            </a:r>
            <a:endParaRPr dirty="0">
              <a:solidFill>
                <a:srgbClr val="000000"/>
              </a:solidFill>
            </a:endParaRPr>
          </a:p>
          <a:p>
            <a:pPr marL="0" lvl="0" indent="0" algn="l" rtl="0">
              <a:spcBef>
                <a:spcPts val="0"/>
              </a:spcBef>
              <a:spcAft>
                <a:spcPts val="0"/>
              </a:spcAft>
              <a:buNone/>
            </a:pPr>
            <a:r>
              <a:rPr lang="en" b="1" dirty="0">
                <a:solidFill>
                  <a:srgbClr val="000000"/>
                </a:solidFill>
              </a:rPr>
              <a:t>Taste</a:t>
            </a:r>
            <a:r>
              <a:rPr lang="en" dirty="0">
                <a:solidFill>
                  <a:srgbClr val="000000"/>
                </a:solidFill>
              </a:rPr>
              <a:t>: </a:t>
            </a:r>
            <a:r>
              <a:rPr lang="en-GB" dirty="0">
                <a:solidFill>
                  <a:srgbClr val="000000"/>
                </a:solidFill>
              </a:rPr>
              <a:t>Ice cream</a:t>
            </a:r>
            <a:endParaRPr dirty="0">
              <a:solidFill>
                <a:srgbClr val="000000"/>
              </a:solidFill>
            </a:endParaRPr>
          </a:p>
          <a:p>
            <a:pPr marL="0" lvl="0" indent="0" algn="l" rtl="0">
              <a:spcBef>
                <a:spcPts val="0"/>
              </a:spcBef>
              <a:spcAft>
                <a:spcPts val="0"/>
              </a:spcAft>
              <a:buNone/>
            </a:pPr>
            <a:r>
              <a:rPr lang="en" b="1" dirty="0">
                <a:solidFill>
                  <a:srgbClr val="000000"/>
                </a:solidFill>
              </a:rPr>
              <a:t>Se</a:t>
            </a:r>
            <a:r>
              <a:rPr lang="en-GB" b="1" dirty="0">
                <a:solidFill>
                  <a:srgbClr val="000000"/>
                </a:solidFill>
              </a:rPr>
              <a:t>e: </a:t>
            </a:r>
            <a:r>
              <a:rPr lang="en-GB" dirty="0">
                <a:solidFill>
                  <a:srgbClr val="000000"/>
                </a:solidFill>
              </a:rPr>
              <a:t>Orange cellophane and a torch (or orange card), shells</a:t>
            </a:r>
            <a:endParaRPr lang="en" dirty="0">
              <a:solidFill>
                <a:srgbClr val="000000"/>
              </a:solidFill>
            </a:endParaRPr>
          </a:p>
          <a:p>
            <a:pPr marL="0" lvl="0" indent="0" algn="l" rtl="0">
              <a:spcBef>
                <a:spcPts val="0"/>
              </a:spcBef>
              <a:spcAft>
                <a:spcPts val="0"/>
              </a:spcAft>
              <a:buNone/>
            </a:pPr>
            <a:r>
              <a:rPr lang="en" b="1" dirty="0">
                <a:solidFill>
                  <a:srgbClr val="000000"/>
                </a:solidFill>
              </a:rPr>
              <a:t>Sound</a:t>
            </a:r>
            <a:r>
              <a:rPr lang="en" dirty="0">
                <a:solidFill>
                  <a:srgbClr val="000000"/>
                </a:solidFill>
              </a:rPr>
              <a:t>: </a:t>
            </a:r>
            <a:r>
              <a:rPr lang="en-GB" dirty="0">
                <a:solidFill>
                  <a:srgbClr val="000000"/>
                </a:solidFill>
              </a:rPr>
              <a:t>seagull sounds / sound of the sea </a:t>
            </a:r>
            <a:endParaRPr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Say hello….</a:t>
            </a:r>
            <a:endParaRPr/>
          </a:p>
        </p:txBody>
      </p:sp>
      <p:sp>
        <p:nvSpPr>
          <p:cNvPr id="71" name="Google Shape;71;p15"/>
          <p:cNvSpPr txBox="1">
            <a:spLocks noGrp="1"/>
          </p:cNvSpPr>
          <p:nvPr>
            <p:ph type="body" idx="1"/>
          </p:nvPr>
        </p:nvSpPr>
        <p:spPr>
          <a:xfrm>
            <a:off x="311700" y="1152475"/>
            <a:ext cx="8520600" cy="364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Encourage your child to look at themselves in the mirror. Begin by talking to them about the parts of the body they can see in the mirror (head, eyes, nose, ears etc) and then move on to point/tap to other parts of their body such as their arms, legs, hands, feet etc. </a:t>
            </a:r>
            <a:endParaRPr dirty="0">
              <a:solidFill>
                <a:schemeClr val="bg2"/>
              </a:solidFill>
            </a:endParaRPr>
          </a:p>
          <a:p>
            <a:pPr marL="0" lvl="0" indent="0" algn="l" rtl="0">
              <a:spcBef>
                <a:spcPts val="1600"/>
              </a:spcBef>
              <a:spcAft>
                <a:spcPts val="0"/>
              </a:spcAft>
              <a:buNone/>
            </a:pPr>
            <a:r>
              <a:rPr lang="en" dirty="0">
                <a:solidFill>
                  <a:schemeClr val="bg2"/>
                </a:solidFill>
              </a:rPr>
              <a:t>Sing the song ‘</a:t>
            </a:r>
            <a:r>
              <a:rPr lang="en-GB" dirty="0">
                <a:solidFill>
                  <a:schemeClr val="bg2"/>
                </a:solidFill>
              </a:rPr>
              <a:t>Mr Sun’ with your child, making circular movements over their body with your hand.</a:t>
            </a:r>
          </a:p>
          <a:p>
            <a:pPr marL="0" lvl="0" indent="0" algn="l" rtl="0">
              <a:spcBef>
                <a:spcPts val="1600"/>
              </a:spcBef>
              <a:spcAft>
                <a:spcPts val="0"/>
              </a:spcAft>
              <a:buNone/>
            </a:pPr>
            <a:r>
              <a:rPr lang="en-GB" sz="1400" dirty="0">
                <a:solidFill>
                  <a:schemeClr val="bg2"/>
                </a:solidFill>
                <a:hlinkClick r:id="rId3">
                  <a:extLst>
                    <a:ext uri="{A12FA001-AC4F-418D-AE19-62706E023703}">
                      <ahyp:hlinkClr xmlns:ahyp="http://schemas.microsoft.com/office/drawing/2018/hyperlinkcolor" val="tx"/>
                    </a:ext>
                  </a:extLst>
                </a:hlinkClick>
              </a:rPr>
              <a:t>https://www.youtube.com/watch?v=hlzvrEfyL2Y&amp;list=RDmVhh0oATqBI&amp;index=3</a:t>
            </a:r>
            <a:endParaRPr sz="1400" dirty="0">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Touch</a:t>
            </a:r>
            <a:endParaRPr/>
          </a:p>
        </p:txBody>
      </p:sp>
      <p:sp>
        <p:nvSpPr>
          <p:cNvPr id="77" name="Google Shape;77;p16"/>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Briefly introduce that we use our bodies and our hands to touch. Encourage your child to explore the feel, one at a time,  of  the </a:t>
            </a:r>
            <a:r>
              <a:rPr lang="en-GB" dirty="0">
                <a:solidFill>
                  <a:schemeClr val="bg2"/>
                </a:solidFill>
              </a:rPr>
              <a:t>dry sand and then water in a bowl. You could use a bucket and spade if you have one available.</a:t>
            </a:r>
            <a:endParaRPr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r>
              <a:rPr lang="en" dirty="0">
                <a:solidFill>
                  <a:schemeClr val="bg2"/>
                </a:solidFill>
              </a:rPr>
              <a:t>Feel: </a:t>
            </a:r>
            <a:r>
              <a:rPr lang="en-GB" dirty="0">
                <a:solidFill>
                  <a:schemeClr val="bg2"/>
                </a:solidFill>
              </a:rPr>
              <a:t>Sand and water</a:t>
            </a:r>
            <a:endParaRPr dirty="0">
              <a:solidFill>
                <a:schemeClr val="bg2"/>
              </a:solidFill>
            </a:endParaRPr>
          </a:p>
        </p:txBody>
      </p:sp>
      <p:pic>
        <p:nvPicPr>
          <p:cNvPr id="1028" name="Picture 4" descr="The essential summer holiday items that are made from oil">
            <a:extLst>
              <a:ext uri="{FF2B5EF4-FFF2-40B4-BE49-F238E27FC236}">
                <a16:creationId xmlns:a16="http://schemas.microsoft.com/office/drawing/2014/main" id="{C976F169-EDE4-4414-910B-ACD26D074A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1971" y="2391735"/>
            <a:ext cx="2682688" cy="1790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Smell</a:t>
            </a:r>
            <a:endParaRPr/>
          </a:p>
        </p:txBody>
      </p:sp>
      <p:sp>
        <p:nvSpPr>
          <p:cNvPr id="86" name="Google Shape;86;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nose to smell, indicating to your child where their nose is (or asking them to show you themselves). Encourage your child to smell </a:t>
            </a:r>
            <a:r>
              <a:rPr lang="en-GB" dirty="0">
                <a:solidFill>
                  <a:schemeClr val="bg2"/>
                </a:solidFill>
              </a:rPr>
              <a:t>the </a:t>
            </a:r>
            <a:r>
              <a:rPr lang="en-GB" dirty="0" err="1">
                <a:solidFill>
                  <a:schemeClr val="bg2"/>
                </a:solidFill>
              </a:rPr>
              <a:t>suncream</a:t>
            </a:r>
            <a:r>
              <a:rPr lang="en-GB" dirty="0">
                <a:solidFill>
                  <a:schemeClr val="bg2"/>
                </a:solidFill>
              </a:rPr>
              <a:t> and then some vinegar (place vinegar onto cotton wool or a tissue before offering the smell). </a:t>
            </a:r>
            <a:r>
              <a:rPr lang="en" dirty="0">
                <a:solidFill>
                  <a:schemeClr val="bg2"/>
                </a:solidFill>
              </a:rPr>
              <a:t>Always present the stronger of the scents </a:t>
            </a:r>
            <a:r>
              <a:rPr lang="en" b="1" dirty="0">
                <a:solidFill>
                  <a:schemeClr val="bg2"/>
                </a:solidFill>
              </a:rPr>
              <a:t>last.</a:t>
            </a:r>
            <a:r>
              <a:rPr lang="en" dirty="0">
                <a:solidFill>
                  <a:schemeClr val="bg2"/>
                </a:solidFill>
              </a:rPr>
              <a:t> Encourage your child to express likes or dislikes for the scents.</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r>
              <a:rPr lang="en" dirty="0">
                <a:solidFill>
                  <a:schemeClr val="bg2"/>
                </a:solidFill>
              </a:rPr>
              <a:t>Smell: </a:t>
            </a:r>
            <a:r>
              <a:rPr lang="en-GB" dirty="0">
                <a:solidFill>
                  <a:schemeClr val="bg2"/>
                </a:solidFill>
              </a:rPr>
              <a:t>Sun cream and vinegar</a:t>
            </a:r>
            <a:endParaRPr dirty="0">
              <a:solidFill>
                <a:schemeClr val="bg2"/>
              </a:solidFill>
            </a:endParaRPr>
          </a:p>
        </p:txBody>
      </p:sp>
      <p:pic>
        <p:nvPicPr>
          <p:cNvPr id="87" name="Google Shape;87;p17"/>
          <p:cNvPicPr preferRelativeResize="0"/>
          <p:nvPr/>
        </p:nvPicPr>
        <p:blipFill>
          <a:blip r:embed="rId3">
            <a:alphaModFix/>
          </a:blip>
          <a:stretch>
            <a:fillRect/>
          </a:stretch>
        </p:blipFill>
        <p:spPr>
          <a:xfrm>
            <a:off x="3695899" y="2888650"/>
            <a:ext cx="1470625" cy="1583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Taste - </a:t>
            </a:r>
            <a:r>
              <a:rPr lang="en" sz="1000"/>
              <a:t>may not be applicable to all pupils. Pupils unable to taste can smell the resources or feel.</a:t>
            </a:r>
            <a:endParaRPr sz="1000"/>
          </a:p>
        </p:txBody>
      </p:sp>
      <p:sp>
        <p:nvSpPr>
          <p:cNvPr id="93" name="Google Shape;93;p18"/>
          <p:cNvSpPr txBox="1">
            <a:spLocks noGrp="1"/>
          </p:cNvSpPr>
          <p:nvPr>
            <p:ph type="body" idx="1"/>
          </p:nvPr>
        </p:nvSpPr>
        <p:spPr>
          <a:xfrm>
            <a:off x="311700" y="1165921"/>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mouth to taste, indicating to your child where their mouth is (or asking them to show you themselves). Offer your child a </a:t>
            </a:r>
            <a:r>
              <a:rPr lang="en-GB" dirty="0">
                <a:solidFill>
                  <a:schemeClr val="bg2"/>
                </a:solidFill>
              </a:rPr>
              <a:t>taste of the ice cream (you can offer different flavours if you wish)</a:t>
            </a:r>
            <a:r>
              <a:rPr lang="en" dirty="0">
                <a:solidFill>
                  <a:schemeClr val="bg2"/>
                </a:solidFill>
              </a:rPr>
              <a:t>. Encourage your child your child to express their likes and dislikes towards the food.</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endParaRPr lang="en-GB" dirty="0">
              <a:solidFill>
                <a:schemeClr val="bg2"/>
              </a:solidFill>
            </a:endParaRPr>
          </a:p>
          <a:p>
            <a:pPr marL="0" lvl="0" indent="0" algn="l" rtl="0">
              <a:spcBef>
                <a:spcPts val="1600"/>
              </a:spcBef>
              <a:spcAft>
                <a:spcPts val="1600"/>
              </a:spcAft>
              <a:buNone/>
            </a:pPr>
            <a:r>
              <a:rPr lang="en-GB" b="1" dirty="0">
                <a:solidFill>
                  <a:schemeClr val="bg2"/>
                </a:solidFill>
              </a:rPr>
              <a:t>Taste: </a:t>
            </a:r>
            <a:r>
              <a:rPr lang="en-GB" dirty="0">
                <a:solidFill>
                  <a:schemeClr val="bg2"/>
                </a:solidFill>
              </a:rPr>
              <a:t>Ice cream</a:t>
            </a:r>
            <a:endParaRPr b="1" dirty="0">
              <a:solidFill>
                <a:schemeClr val="bg2"/>
              </a:solidFill>
            </a:endParaRPr>
          </a:p>
        </p:txBody>
      </p:sp>
      <p:pic>
        <p:nvPicPr>
          <p:cNvPr id="2050" name="Picture 2" descr="Vanilla Reduced Fat Ice Cream Cone | McDonald's">
            <a:extLst>
              <a:ext uri="{FF2B5EF4-FFF2-40B4-BE49-F238E27FC236}">
                <a16:creationId xmlns:a16="http://schemas.microsoft.com/office/drawing/2014/main" id="{F4D811EA-95A9-4D25-A6D8-29790190CE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3115" y="2725550"/>
            <a:ext cx="2857500" cy="1628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See</a:t>
            </a:r>
            <a:endParaRPr/>
          </a:p>
        </p:txBody>
      </p:sp>
      <p:sp>
        <p:nvSpPr>
          <p:cNvPr id="100" name="Google Shape;10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eyes to see, indicating to your child where their eyes are (or asking them to show you themselves). Show your child </a:t>
            </a:r>
            <a:r>
              <a:rPr lang="en-GB" dirty="0">
                <a:solidFill>
                  <a:schemeClr val="bg2"/>
                </a:solidFill>
              </a:rPr>
              <a:t>either a piece of orange cellophane or card – shine a torch either through the cellophane or onto the card for your child to track. You can also show your child a selection of different shells if you have these available.</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r>
              <a:rPr lang="en" dirty="0">
                <a:solidFill>
                  <a:schemeClr val="bg2"/>
                </a:solidFill>
              </a:rPr>
              <a:t>See: </a:t>
            </a:r>
            <a:r>
              <a:rPr lang="en-GB" dirty="0">
                <a:solidFill>
                  <a:schemeClr val="bg2"/>
                </a:solidFill>
              </a:rPr>
              <a:t>orange cellophane/card, a torch and shells</a:t>
            </a:r>
            <a:endParaRPr dirty="0">
              <a:solidFill>
                <a:schemeClr val="bg2"/>
              </a:solidFill>
            </a:endParaRPr>
          </a:p>
        </p:txBody>
      </p:sp>
      <p:pic>
        <p:nvPicPr>
          <p:cNvPr id="3074" name="Picture 2" descr="Creative Hobbies?Sea Shells Mixed Beach Seashells - Various Sizes ...">
            <a:extLst>
              <a:ext uri="{FF2B5EF4-FFF2-40B4-BE49-F238E27FC236}">
                <a16:creationId xmlns:a16="http://schemas.microsoft.com/office/drawing/2014/main" id="{2C53AF9E-3751-4F11-9506-DE1920AEA5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6170" y="2738440"/>
            <a:ext cx="2010709" cy="151083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Buy RAC 80 Lumen Heavy Duty Rubber LED Torch | Torches | Argos">
            <a:extLst>
              <a:ext uri="{FF2B5EF4-FFF2-40B4-BE49-F238E27FC236}">
                <a16:creationId xmlns:a16="http://schemas.microsoft.com/office/drawing/2014/main" id="{AB9D1167-229D-4188-80F3-BEC5DA7F79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2025" y="2738440"/>
            <a:ext cx="2575280" cy="15108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Hear</a:t>
            </a:r>
            <a:endParaRPr/>
          </a:p>
        </p:txBody>
      </p:sp>
      <p:sp>
        <p:nvSpPr>
          <p:cNvPr id="108" name="Google Shape;10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dirty="0">
                <a:solidFill>
                  <a:schemeClr val="bg2"/>
                </a:solidFill>
              </a:rPr>
              <a:t>Introduce that we use our ears to hear, indicating to your child where their ears are (or asking them to show you themselves). Listen to th</a:t>
            </a:r>
            <a:r>
              <a:rPr lang="en-GB" dirty="0">
                <a:solidFill>
                  <a:schemeClr val="bg2"/>
                </a:solidFill>
              </a:rPr>
              <a:t>e airplane and beach themed sound effects with your child.</a:t>
            </a:r>
            <a:endParaRPr dirty="0">
              <a:solidFill>
                <a:schemeClr val="bg2"/>
              </a:solidFill>
            </a:endParaRPr>
          </a:p>
          <a:p>
            <a:pPr marL="0" lvl="0" indent="0">
              <a:spcBef>
                <a:spcPts val="1600"/>
              </a:spcBef>
              <a:buClr>
                <a:schemeClr val="dk2"/>
              </a:buClr>
              <a:buSzPts val="1100"/>
              <a:buNone/>
            </a:pPr>
            <a:r>
              <a:rPr lang="en-GB" dirty="0"/>
              <a:t>Airplane: </a:t>
            </a:r>
            <a:r>
              <a:rPr lang="en-GB" dirty="0">
                <a:hlinkClick r:id="rId3"/>
              </a:rPr>
              <a:t>https://www.youtube.com/watch?v=sXANrP1738A</a:t>
            </a:r>
            <a:endParaRPr lang="en-GB" dirty="0"/>
          </a:p>
          <a:p>
            <a:pPr marL="0" lvl="0" indent="0">
              <a:spcBef>
                <a:spcPts val="1600"/>
              </a:spcBef>
              <a:buClr>
                <a:schemeClr val="dk2"/>
              </a:buClr>
              <a:buSzPts val="1100"/>
              <a:buNone/>
            </a:pPr>
            <a:r>
              <a:rPr lang="en-GB" dirty="0"/>
              <a:t>Seagulls: </a:t>
            </a:r>
            <a:r>
              <a:rPr lang="en-GB" dirty="0">
                <a:hlinkClick r:id="rId4"/>
              </a:rPr>
              <a:t>https://www.youtube.com/watch?v=dpndP-cBE60</a:t>
            </a:r>
            <a:endParaRPr lang="en-GB" dirty="0"/>
          </a:p>
          <a:p>
            <a:pPr marL="0" lvl="0" indent="0">
              <a:spcBef>
                <a:spcPts val="1600"/>
              </a:spcBef>
              <a:buClr>
                <a:schemeClr val="dk2"/>
              </a:buClr>
              <a:buSzPts val="1100"/>
              <a:buNone/>
            </a:pPr>
            <a:r>
              <a:rPr lang="en-GB" dirty="0"/>
              <a:t>Sea: </a:t>
            </a:r>
            <a:r>
              <a:rPr lang="en-GB" dirty="0">
                <a:hlinkClick r:id="rId5"/>
              </a:rPr>
              <a:t>https://www.youtube.com/watch?v=f77SKdyn-1Y&amp;t=249s</a:t>
            </a:r>
            <a:endParaRPr dirty="0"/>
          </a:p>
          <a:p>
            <a:pPr marL="0" lvl="0" indent="0" algn="l" rtl="0">
              <a:spcBef>
                <a:spcPts val="1600"/>
              </a:spcBef>
              <a:spcAft>
                <a:spcPts val="0"/>
              </a:spcAft>
              <a:buNone/>
            </a:pPr>
            <a:endParaRPr sz="1400" dirty="0"/>
          </a:p>
          <a:p>
            <a:pPr marL="0" lvl="0" indent="0" algn="l" rtl="0">
              <a:spcBef>
                <a:spcPts val="1600"/>
              </a:spcBef>
              <a:spcAft>
                <a:spcPts val="1600"/>
              </a:spcAft>
              <a:buNone/>
            </a:pPr>
            <a:endParaRPr dirty="0"/>
          </a:p>
        </p:txBody>
      </p:sp>
      <p:pic>
        <p:nvPicPr>
          <p:cNvPr id="109" name="Google Shape;109;p20"/>
          <p:cNvPicPr preferRelativeResize="0"/>
          <p:nvPr/>
        </p:nvPicPr>
        <p:blipFill>
          <a:blip r:embed="rId6">
            <a:alphaModFix/>
          </a:blip>
          <a:stretch>
            <a:fillRect/>
          </a:stretch>
        </p:blipFill>
        <p:spPr>
          <a:xfrm>
            <a:off x="6933700" y="2250850"/>
            <a:ext cx="1714500" cy="2667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Relaxation</a:t>
            </a:r>
            <a:endParaRPr/>
          </a:p>
        </p:txBody>
      </p:sp>
      <p:sp>
        <p:nvSpPr>
          <p:cNvPr id="115" name="Google Shape;11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Relax with your child, listening to the music and perhaps giving them a massage. You could also blow bubbles for your child (if you have these available).</a:t>
            </a:r>
            <a:endParaRPr dirty="0"/>
          </a:p>
          <a:p>
            <a:pPr marL="0" lvl="0" indent="0" algn="l" rtl="0">
              <a:spcBef>
                <a:spcPts val="1600"/>
              </a:spcBef>
              <a:spcAft>
                <a:spcPts val="0"/>
              </a:spcAft>
              <a:buNone/>
            </a:pPr>
            <a:r>
              <a:rPr lang="en" dirty="0"/>
              <a:t>Some ideas for relaxation music:</a:t>
            </a:r>
            <a:endParaRPr dirty="0"/>
          </a:p>
          <a:p>
            <a:pPr marL="0" lvl="0" indent="0">
              <a:spcBef>
                <a:spcPts val="1600"/>
              </a:spcBef>
              <a:buNone/>
            </a:pPr>
            <a:r>
              <a:rPr lang="en-GB" dirty="0">
                <a:hlinkClick r:id="rId3"/>
              </a:rPr>
              <a:t>https://www.youtube.com/watch?v=UN6O1i7qmV0</a:t>
            </a:r>
            <a:endParaRPr lang="en-GB" dirty="0"/>
          </a:p>
          <a:p>
            <a:pPr marL="0" lvl="0" indent="0">
              <a:spcBef>
                <a:spcPts val="1600"/>
              </a:spcBef>
              <a:buNone/>
            </a:pPr>
            <a:r>
              <a:rPr lang="en-GB" dirty="0">
                <a:hlinkClick r:id="rId4"/>
              </a:rPr>
              <a:t>https://www.youtube.com/watch?v=HfrvPOmXFOE</a:t>
            </a:r>
            <a:endParaRPr lang="en-GB" dirty="0"/>
          </a:p>
          <a:p>
            <a:pPr marL="0" lvl="0" indent="0">
              <a:spcBef>
                <a:spcPts val="1600"/>
              </a:spcBef>
              <a:buNone/>
            </a:pPr>
            <a:r>
              <a:rPr lang="en-GB" dirty="0">
                <a:hlinkClick r:id="rId5"/>
              </a:rPr>
              <a:t>https://www.youtube.com/watch?v=DGIXT7ce3vQ&amp;t=85s</a:t>
            </a:r>
            <a:endParaRPr dirty="0"/>
          </a:p>
          <a:p>
            <a:pPr marL="0" lvl="0" indent="0" algn="l" rtl="0">
              <a:spcBef>
                <a:spcPts val="1600"/>
              </a:spcBef>
              <a:spcAft>
                <a:spcPts val="1600"/>
              </a:spcAft>
              <a:buNone/>
            </a:pPr>
            <a:endParaRPr dirty="0"/>
          </a:p>
        </p:txBody>
      </p:sp>
      <p:pic>
        <p:nvPicPr>
          <p:cNvPr id="116" name="Google Shape;116;p21"/>
          <p:cNvPicPr preferRelativeResize="0"/>
          <p:nvPr/>
        </p:nvPicPr>
        <p:blipFill>
          <a:blip r:embed="rId6">
            <a:alphaModFix/>
          </a:blip>
          <a:stretch>
            <a:fillRect/>
          </a:stretch>
        </p:blipFill>
        <p:spPr>
          <a:xfrm>
            <a:off x="5785957" y="2170832"/>
            <a:ext cx="2778850" cy="1847550"/>
          </a:xfrm>
          <a:prstGeom prst="rect">
            <a:avLst/>
          </a:prstGeom>
          <a:noFill/>
          <a:ln>
            <a:noFill/>
          </a:ln>
        </p:spPr>
      </p:pic>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810</Words>
  <Application>Microsoft Office PowerPoint</Application>
  <PresentationFormat>On-screen Show (16:9)</PresentationFormat>
  <Paragraphs>51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Raleway</vt:lpstr>
      <vt:lpstr>Arial</vt:lpstr>
      <vt:lpstr>Source Sans Pro</vt:lpstr>
      <vt:lpstr>Plum</vt:lpstr>
      <vt:lpstr>Summer sensology</vt:lpstr>
      <vt:lpstr>Resources</vt:lpstr>
      <vt:lpstr>Say hello….</vt:lpstr>
      <vt:lpstr>Touch</vt:lpstr>
      <vt:lpstr>Smell</vt:lpstr>
      <vt:lpstr>Taste - may not be applicable to all pupils. Pupils unable to taste can smell the resources or feel.</vt:lpstr>
      <vt:lpstr>See</vt:lpstr>
      <vt:lpstr>Hear</vt:lpstr>
      <vt:lpstr>Relaxation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sensology</dc:title>
  <dc:creator>Christopher Whitehouse</dc:creator>
  <cp:lastModifiedBy>Teacher</cp:lastModifiedBy>
  <cp:revision>4</cp:revision>
  <dcterms:modified xsi:type="dcterms:W3CDTF">2020-12-03T10:42:00Z</dcterms:modified>
</cp:coreProperties>
</file>